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Lst>
  <p:sldSz cx="12192000" cy="6858000"/>
  <p:notesSz cx="6858000" cy="9144000"/>
  <p:embeddedFontLst>
    <p:embeddedFont>
      <p:font typeface="Calibri" panose="020F0502020204030204" pitchFamily="34" charset="0"/>
      <p:regular r:id="rId98"/>
      <p:bold r:id="rId99"/>
      <p:italic r:id="rId100"/>
      <p:boldItalic r:id="rId101"/>
    </p:embeddedFont>
    <p:embeddedFont>
      <p:font typeface="Quattrocento Sans" panose="020B0502050000020003" pitchFamily="34" charset="0"/>
      <p:regular r:id="rId102"/>
      <p:bold r:id="rId103"/>
      <p:italic r:id="rId104"/>
      <p:boldItalic r:id="rId105"/>
    </p:embeddedFont>
    <p:embeddedFont>
      <p:font typeface="Roboto" panose="02000000000000000000" pitchFamily="2"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ghu+YqfMI6erW4laGXqoNFda8S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74" autoAdjust="0"/>
  </p:normalViewPr>
  <p:slideViewPr>
    <p:cSldViewPr snapToGrid="0">
      <p:cViewPr>
        <p:scale>
          <a:sx n="71" d="100"/>
          <a:sy n="71" d="100"/>
        </p:scale>
        <p:origin x="672" y="-90"/>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5053b2453_0_2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15053b2453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5053b2453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dirty="0"/>
              <a:t>A ----</a:t>
            </a:r>
            <a:r>
              <a:rPr lang="en-US" sz="1800" dirty="0">
                <a:sym typeface="Wingdings" panose="05000000000000000000" pitchFamily="2" charset="2"/>
              </a:rPr>
              <a:t>B</a:t>
            </a:r>
          </a:p>
          <a:p>
            <a:pPr marL="0" lvl="0" indent="0" algn="l" rtl="0">
              <a:spcBef>
                <a:spcPts val="0"/>
              </a:spcBef>
              <a:spcAft>
                <a:spcPts val="0"/>
              </a:spcAft>
              <a:buNone/>
            </a:pPr>
            <a:r>
              <a:rPr lang="en-US" sz="1800" dirty="0">
                <a:sym typeface="Wingdings" panose="05000000000000000000" pitchFamily="2" charset="2"/>
              </a:rPr>
              <a:t>A &lt;-------- D</a:t>
            </a:r>
            <a:endParaRPr sz="1800" dirty="0"/>
          </a:p>
        </p:txBody>
      </p:sp>
      <p:sp>
        <p:nvSpPr>
          <p:cNvPr id="180" name="Google Shape;180;g115053b2453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5053b2453_0_3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15053b2453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5053b2453_0_3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15053b245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5053b2453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15053b2453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5053b2453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15053b245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5053b2453_0_3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15053b2453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053b2453_0_2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15053b2453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053b2453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115053b245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5053b2453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115053b2453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5053b245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15053b2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5053b2453_0_3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115053b245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5053b2453_0_3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15053b2453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5053b2453_0_3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15053b245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5053b2453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15053b2453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5053b2453_0_4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15053b2453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15053b2453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15053b2453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5053b2453_0_4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15053b2453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5053b2453_0_3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5053b2453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5053b2453_0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5053b2453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5053b2453_0_3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5053b2453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5053b2453_0_2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g115053b2453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5053b2453_0_3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115053b2453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5053b2453_0_3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15053b2453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5053b2453_0_4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115053b2453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5053b2453_0_4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15053b2453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5053b2453_0_4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115053b2453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5053b2453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115053b245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5053b2453_0_5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115053b2453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5053b2453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115053b2453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5053b2453_0_5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115053b2453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5053b2453_0_5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5053b2453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5053b2453_0_3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15053b2453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5053b2453_0_5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15053b2453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15053b2453_0_5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115053b2453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5053b2453_0_5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115053b2453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15053b2453_0_5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15053b2453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15053b2453_0_5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115053b2453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5053b2453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115053b2453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15053b2453_0_7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g115053b2453_0_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144c49313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1144c4931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5053b2453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115053b2453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15053b2453_0_4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g115053b2453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5053b2453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115053b2453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4513c289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g114513c289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4513c2892_1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14513c289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14513c2892_1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14513c2892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14513c2892_1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114513c2892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14513c2892_1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g114513c2892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14513c2892_1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14513c2892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4513c2892_1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4513c2892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14513c2892_1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114513c289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4513c2892_1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14513c2892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4513c2892_1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114513c2892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5053b2453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 name="Google Shape;144;g115053b2453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4513c2892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114513c2892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4513c2892_1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14513c289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14513c2892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114513c2892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4513c2892_1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114513c2892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4513c2892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114513c289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4ea7bb3c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g114ea7bb3c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4ea7bb3ce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g114ea7bb3c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4ea7bb3ce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14ea7bb3c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4ea7bb3ce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114ea7bb3c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4ea7bb3ce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114ea7bb3c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15053b2453_0_2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g115053b2453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4ea7bb3ce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14ea7bb3c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4ea7bb3ce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114ea7bb3ce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4ea7bb3ce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114ea7bb3c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4513c289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114513c2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15053b2453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115053b2453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4ea7bb3ce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8" name="Google Shape;628;g114ea7bb3c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4513c2892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114513c289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14ea7bb3ce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14ea7bb3c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4ea7bb3ce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114ea7bb3c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14ea7bb3ce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g114ea7bb3c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5053b2453_0_2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115053b2453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14ea7bb3ce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114ea7bb3c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4ea7bb3ce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4ea7bb3c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4ea7bb3ce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5" name="Google Shape;675;g114ea7bb3c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4ea7bb3ce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114ea7bb3ce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14ea7bb3ce_0_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114ea7bb3ce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1581faaf7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g11581faaf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4ea7bb3ce_0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14ea7bb3ce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14ea7bb3ce_0_2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114ea7bb3c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14ea7bb3ce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g114ea7bb3ce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14ea7bb3ce_0_1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g114ea7bb3c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5053b2453_0_2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115053b245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114ea7bb3ce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g114ea7bb3ce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14ea7bb3ce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 name="Google Shape;737;g114ea7bb3c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d54056e8f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11d54056e8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092294d3ad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0" name="Google Shape;750;g1092294d3ad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5053b2453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1" name="Google Shape;761;g115053b2453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9900"/>
              </a:buClr>
              <a:buSzPts val="3200"/>
              <a:buFont typeface="Quattrocento Sans"/>
              <a:buNone/>
            </a:pPr>
            <a:r>
              <a:rPr lang="en-US" sz="3200" b="1" i="0" u="none" strike="noStrike" cap="small">
                <a:solidFill>
                  <a:srgbClr val="FF9900"/>
                </a:solidFill>
                <a:latin typeface="Quattrocento Sans"/>
                <a:ea typeface="Quattrocento Sans"/>
                <a:cs typeface="Quattrocento Sans"/>
                <a:sym typeface="Quattrocento Sans"/>
              </a:rPr>
              <a:t>Click to edit Master title style</a:t>
            </a:r>
            <a:endParaRPr sz="3200" b="1" i="0" u="none" strike="noStrike"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lnSpc>
                <a:spcPct val="100000"/>
              </a:lnSpc>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lnSpc>
                <a:spcPct val="100000"/>
              </a:lnSpc>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lnSpc>
                <a:spcPct val="100000"/>
              </a:lnSpc>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lnSpc>
                <a:spcPct val="100000"/>
              </a:lnSpc>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lnSpc>
                <a:spcPct val="100000"/>
              </a:lnSpc>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lnSpc>
                <a:spcPct val="100000"/>
              </a:lnSpc>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i="0" u="none" strike="noStrike" cap="none">
                <a:solidFill>
                  <a:schemeClr val="lt1"/>
                </a:solidFill>
                <a:latin typeface="Calibri"/>
                <a:ea typeface="Calibri"/>
                <a:cs typeface="Calibri"/>
                <a:sym typeface="Calibri"/>
              </a:rPr>
              <a:t>DEM</a:t>
            </a:r>
            <a:r>
              <a:rPr lang="en-US" sz="11500" b="1" i="0" u="none" strike="noStrike" cap="none">
                <a:solidFill>
                  <a:schemeClr val="lt1"/>
                </a:solidFill>
                <a:latin typeface="Calibri"/>
                <a:ea typeface="Calibri"/>
                <a:cs typeface="Calibri"/>
                <a:sym typeface="Calibri"/>
              </a:rPr>
              <a: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dirty="0"/>
              <a:t>Bài 3: Các mức độ trong kiểm thử phần mềm</a:t>
            </a:r>
            <a:endParaRPr dirty="0"/>
          </a:p>
        </p:txBody>
      </p:sp>
      <p:sp>
        <p:nvSpPr>
          <p:cNvPr id="111" name="Google Shape;111;p1"/>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15053b2453_0_27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74" name="Google Shape;174;g115053b2453_0_277"/>
          <p:cNvSpPr txBox="1"/>
          <p:nvPr/>
        </p:nvSpPr>
        <p:spPr>
          <a:xfrm>
            <a:off x="627625" y="873000"/>
            <a:ext cx="10954800" cy="14751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SzPts val="1100"/>
              <a:buFont typeface="Arial"/>
              <a:buNone/>
            </a:pPr>
            <a:r>
              <a:rPr lang="en-US" sz="3500">
                <a:solidFill>
                  <a:srgbClr val="333333"/>
                </a:solidFill>
                <a:latin typeface="Quattrocento Sans"/>
                <a:ea typeface="Quattrocento Sans"/>
                <a:cs typeface="Quattrocento Sans"/>
                <a:sym typeface="Quattrocento Sans"/>
              </a:rPr>
              <a:t>Chúng ta viết vài test case nhẹ nhàng thông qua Annotation @Test và hàm assertEquals().</a:t>
            </a:r>
            <a:endParaRPr sz="3500">
              <a:solidFill>
                <a:srgbClr val="333333"/>
              </a:solidFill>
              <a:latin typeface="Quattrocento Sans"/>
              <a:ea typeface="Quattrocento Sans"/>
              <a:cs typeface="Quattrocento Sans"/>
              <a:sym typeface="Quattrocento Sans"/>
            </a:endParaRPr>
          </a:p>
          <a:p>
            <a:pPr marL="0" lvl="0" indent="0" algn="l" rtl="0">
              <a:spcBef>
                <a:spcPts val="2400"/>
              </a:spcBef>
              <a:spcAft>
                <a:spcPts val="2400"/>
              </a:spcAft>
              <a:buNone/>
            </a:pPr>
            <a:endParaRPr sz="3000">
              <a:solidFill>
                <a:srgbClr val="333333"/>
              </a:solidFill>
              <a:highlight>
                <a:srgbClr val="FFFFFF"/>
              </a:highlight>
            </a:endParaRPr>
          </a:p>
        </p:txBody>
      </p:sp>
      <p:pic>
        <p:nvPicPr>
          <p:cNvPr id="175" name="Google Shape;175;g115053b2453_0_277"/>
          <p:cNvPicPr preferRelativeResize="0"/>
          <p:nvPr/>
        </p:nvPicPr>
        <p:blipFill>
          <a:blip r:embed="rId3">
            <a:alphaModFix/>
          </a:blip>
          <a:stretch>
            <a:fillRect/>
          </a:stretch>
        </p:blipFill>
        <p:spPr>
          <a:xfrm>
            <a:off x="7718200" y="2716875"/>
            <a:ext cx="4473800" cy="4141124"/>
          </a:xfrm>
          <a:prstGeom prst="rect">
            <a:avLst/>
          </a:prstGeom>
          <a:noFill/>
          <a:ln>
            <a:noFill/>
          </a:ln>
        </p:spPr>
      </p:pic>
      <p:pic>
        <p:nvPicPr>
          <p:cNvPr id="176" name="Google Shape;176;g115053b2453_0_277"/>
          <p:cNvPicPr preferRelativeResize="0"/>
          <p:nvPr/>
        </p:nvPicPr>
        <p:blipFill>
          <a:blip r:embed="rId4">
            <a:alphaModFix/>
          </a:blip>
          <a:stretch>
            <a:fillRect/>
          </a:stretch>
        </p:blipFill>
        <p:spPr>
          <a:xfrm>
            <a:off x="452250" y="3627500"/>
            <a:ext cx="7265951" cy="2844800"/>
          </a:xfrm>
          <a:prstGeom prst="rect">
            <a:avLst/>
          </a:prstGeom>
          <a:noFill/>
          <a:ln>
            <a:noFill/>
          </a:ln>
        </p:spPr>
      </p:pic>
      <p:sp>
        <p:nvSpPr>
          <p:cNvPr id="177" name="Google Shape;177;g115053b2453_0_277"/>
          <p:cNvSpPr txBox="1"/>
          <p:nvPr/>
        </p:nvSpPr>
        <p:spPr>
          <a:xfrm>
            <a:off x="627625" y="2001900"/>
            <a:ext cx="10887000" cy="6474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en-US" sz="3500" dirty="0">
                <a:solidFill>
                  <a:srgbClr val="333333"/>
                </a:solidFill>
                <a:latin typeface="Quattrocento Sans"/>
                <a:ea typeface="Quattrocento Sans"/>
                <a:cs typeface="Quattrocento Sans"/>
                <a:sym typeface="Quattrocento Sans"/>
              </a:rPr>
              <a:t>Tạo một class </a:t>
            </a:r>
            <a:r>
              <a:rPr lang="en-US" sz="3500" dirty="0" err="1">
                <a:solidFill>
                  <a:srgbClr val="333333"/>
                </a:solidFill>
                <a:latin typeface="Quattrocento Sans"/>
                <a:ea typeface="Quattrocento Sans"/>
                <a:cs typeface="Quattrocento Sans"/>
                <a:sym typeface="Quattrocento Sans"/>
              </a:rPr>
              <a:t>MathUtilTest</a:t>
            </a:r>
            <a:r>
              <a:rPr lang="en-US" sz="3500" dirty="0">
                <a:solidFill>
                  <a:srgbClr val="333333"/>
                </a:solidFill>
                <a:latin typeface="Quattrocento Sans"/>
                <a:ea typeface="Quattrocento Sans"/>
                <a:cs typeface="Quattrocento Sans"/>
                <a:sym typeface="Quattrocento Sans"/>
              </a:rPr>
              <a:t> tại ..\</a:t>
            </a:r>
            <a:r>
              <a:rPr lang="en-US" sz="3500" dirty="0" err="1">
                <a:solidFill>
                  <a:srgbClr val="333333"/>
                </a:solidFill>
                <a:latin typeface="Quattrocento Sans"/>
                <a:ea typeface="Quattrocento Sans"/>
                <a:cs typeface="Quattrocento Sans"/>
                <a:sym typeface="Quattrocento Sans"/>
              </a:rPr>
              <a:t>src</a:t>
            </a:r>
            <a:r>
              <a:rPr lang="en-US" sz="3500" dirty="0">
                <a:solidFill>
                  <a:srgbClr val="333333"/>
                </a:solidFill>
                <a:latin typeface="Quattrocento Sans"/>
                <a:ea typeface="Quattrocento Sans"/>
                <a:cs typeface="Quattrocento Sans"/>
                <a:sym typeface="Quattrocento Sans"/>
              </a:rPr>
              <a:t>\test\java</a:t>
            </a:r>
            <a:endParaRPr sz="2600" dirty="0">
              <a:solidFill>
                <a:srgbClr val="C7254E"/>
              </a:solidFill>
              <a:highlight>
                <a:srgbClr val="F9F2F4"/>
              </a:highlight>
              <a:latin typeface="Quattrocento Sans"/>
              <a:ea typeface="Quattrocento Sans"/>
              <a:cs typeface="Quattrocento Sans"/>
              <a:sym typeface="Quattrocento Sans"/>
            </a:endParaRPr>
          </a:p>
          <a:p>
            <a:pPr marL="0" lvl="0" indent="0" algn="l" rtl="0">
              <a:spcBef>
                <a:spcPts val="2400"/>
              </a:spcBef>
              <a:spcAft>
                <a:spcPts val="2400"/>
              </a:spcAft>
              <a:buNone/>
            </a:pPr>
            <a:endParaRPr sz="3000" dirty="0">
              <a:solidFill>
                <a:srgbClr val="333333"/>
              </a:solidFill>
              <a:highlight>
                <a:srgbClr val="FFFFFF"/>
              </a:highlight>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5053b2453_0_28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component testing</a:t>
            </a:r>
            <a:endParaRPr dirty="0"/>
          </a:p>
        </p:txBody>
      </p:sp>
      <p:sp>
        <p:nvSpPr>
          <p:cNvPr id="183" name="Google Shape;183;g115053b2453_0_289"/>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Noto Sans Symbols"/>
              <a:buChar char="❖"/>
            </a:pPr>
            <a:r>
              <a:rPr lang="en-US" sz="3200" dirty="0">
                <a:solidFill>
                  <a:srgbClr val="333333"/>
                </a:solidFill>
                <a:latin typeface="Quattrocento Sans"/>
                <a:ea typeface="Quattrocento Sans"/>
                <a:cs typeface="Quattrocento Sans"/>
                <a:sym typeface="Quattrocento Sans"/>
              </a:rPr>
              <a:t>Vì sản phẩm chưa hoàn thiện nên khi kiểm thử thành phần dựa trên 2 cơ sở: Stub và Driver </a:t>
            </a:r>
            <a:endParaRPr sz="3200" dirty="0">
              <a:solidFill>
                <a:srgbClr val="333333"/>
              </a:solidFill>
              <a:latin typeface="Quattrocento Sans"/>
              <a:ea typeface="Quattrocento Sans"/>
              <a:cs typeface="Quattrocento Sans"/>
              <a:sym typeface="Quattrocento Sans"/>
            </a:endParaRPr>
          </a:p>
          <a:p>
            <a:pPr marL="1600200" marR="342900" lvl="3" indent="-317500" algn="l" rtl="0">
              <a:spcBef>
                <a:spcPts val="0"/>
              </a:spcBef>
              <a:spcAft>
                <a:spcPts val="0"/>
              </a:spcAft>
              <a:buClr>
                <a:srgbClr val="FF5A33"/>
              </a:buClr>
              <a:buSzPts val="3200"/>
              <a:buFont typeface="Quattrocento Sans"/>
              <a:buChar char="✔"/>
            </a:pPr>
            <a:r>
              <a:rPr lang="en-US" sz="3200" dirty="0">
                <a:solidFill>
                  <a:srgbClr val="1B1B1B"/>
                </a:solidFill>
                <a:latin typeface="Quattrocento Sans"/>
                <a:ea typeface="Quattrocento Sans"/>
                <a:cs typeface="Quattrocento Sans"/>
                <a:sym typeface="Quattrocento Sans"/>
              </a:rPr>
              <a:t>Stub là giả lập giao tiếp giữa các module ở cấp độ thấp hơn, chưa sẵn </a:t>
            </a:r>
            <a:r>
              <a:rPr lang="en-US" sz="3200" dirty="0" err="1">
                <a:solidFill>
                  <a:srgbClr val="1B1B1B"/>
                </a:solidFill>
                <a:latin typeface="Quattrocento Sans"/>
                <a:ea typeface="Quattrocento Sans"/>
                <a:cs typeface="Quattrocento Sans"/>
                <a:sym typeface="Quattrocento Sans"/>
              </a:rPr>
              <a:t>sàng</a:t>
            </a:r>
            <a:r>
              <a:rPr lang="en-US" sz="3200" dirty="0">
                <a:solidFill>
                  <a:srgbClr val="1B1B1B"/>
                </a:solidFill>
                <a:latin typeface="Quattrocento Sans"/>
                <a:ea typeface="Quattrocento Sans"/>
                <a:cs typeface="Quattrocento Sans"/>
                <a:sym typeface="Quattrocento Sans"/>
              </a:rPr>
              <a:t> để sử dụng hoặc chưa được phát triển. Thường được sử dụng trong </a:t>
            </a:r>
            <a:r>
              <a:rPr lang="en-US" sz="3200" dirty="0" err="1">
                <a:solidFill>
                  <a:srgbClr val="1B1B1B"/>
                </a:solidFill>
                <a:latin typeface="Quattrocento Sans"/>
                <a:ea typeface="Quattrocento Sans"/>
                <a:cs typeface="Quattrocento Sans"/>
                <a:sym typeface="Quattrocento Sans"/>
              </a:rPr>
              <a:t>phương</a:t>
            </a:r>
            <a:r>
              <a:rPr lang="en-US" sz="3200" dirty="0">
                <a:solidFill>
                  <a:srgbClr val="1B1B1B"/>
                </a:solidFill>
                <a:latin typeface="Quattrocento Sans"/>
                <a:ea typeface="Quattrocento Sans"/>
                <a:cs typeface="Quattrocento Sans"/>
                <a:sym typeface="Quattrocento Sans"/>
              </a:rPr>
              <a:t> pháp kiểm thử Top-down</a:t>
            </a:r>
            <a:endParaRPr sz="3200" dirty="0">
              <a:solidFill>
                <a:srgbClr val="1B1B1B"/>
              </a:solidFill>
              <a:latin typeface="Quattrocento Sans"/>
              <a:ea typeface="Quattrocento Sans"/>
              <a:cs typeface="Quattrocento Sans"/>
              <a:sym typeface="Quattrocento Sans"/>
            </a:endParaRPr>
          </a:p>
          <a:p>
            <a:pPr marL="1600200" marR="342900" lvl="3" indent="-317500" algn="l" rtl="0">
              <a:spcBef>
                <a:spcPts val="0"/>
              </a:spcBef>
              <a:spcAft>
                <a:spcPts val="0"/>
              </a:spcAft>
              <a:buClr>
                <a:srgbClr val="FF5A33"/>
              </a:buClr>
              <a:buSzPts val="3200"/>
              <a:buFont typeface="Quattrocento Sans"/>
              <a:buChar char="✔"/>
            </a:pPr>
            <a:r>
              <a:rPr lang="en-US" sz="3200" dirty="0">
                <a:solidFill>
                  <a:srgbClr val="1B1B1B"/>
                </a:solidFill>
                <a:highlight>
                  <a:schemeClr val="lt1"/>
                </a:highlight>
                <a:latin typeface="Quattrocento Sans"/>
                <a:ea typeface="Quattrocento Sans"/>
                <a:cs typeface="Quattrocento Sans"/>
                <a:sym typeface="Quattrocento Sans"/>
              </a:rPr>
              <a:t>Drivers mô phỏng giao tiếp giữa các module (interface) ở cấp độ </a:t>
            </a:r>
            <a:r>
              <a:rPr lang="en-US" sz="3200" dirty="0" err="1">
                <a:solidFill>
                  <a:srgbClr val="1B1B1B"/>
                </a:solidFill>
                <a:highlight>
                  <a:schemeClr val="lt1"/>
                </a:highlight>
                <a:latin typeface="Quattrocento Sans"/>
                <a:ea typeface="Quattrocento Sans"/>
                <a:cs typeface="Quattrocento Sans"/>
                <a:sym typeface="Quattrocento Sans"/>
              </a:rPr>
              <a:t>cao</a:t>
            </a:r>
            <a:r>
              <a:rPr lang="en-US" sz="3200" dirty="0">
                <a:solidFill>
                  <a:srgbClr val="1B1B1B"/>
                </a:solidFill>
                <a:highlight>
                  <a:schemeClr val="lt1"/>
                </a:highlight>
                <a:latin typeface="Quattrocento Sans"/>
                <a:ea typeface="Quattrocento Sans"/>
                <a:cs typeface="Quattrocento Sans"/>
                <a:sym typeface="Quattrocento Sans"/>
              </a:rPr>
              <a:t> nhất chưa sẵn </a:t>
            </a:r>
            <a:r>
              <a:rPr lang="en-US" sz="3200" dirty="0" err="1">
                <a:solidFill>
                  <a:srgbClr val="1B1B1B"/>
                </a:solidFill>
                <a:highlight>
                  <a:schemeClr val="lt1"/>
                </a:highlight>
                <a:latin typeface="Quattrocento Sans"/>
                <a:ea typeface="Quattrocento Sans"/>
                <a:cs typeface="Quattrocento Sans"/>
                <a:sym typeface="Quattrocento Sans"/>
              </a:rPr>
              <a:t>sàng</a:t>
            </a:r>
            <a:r>
              <a:rPr lang="en-US" sz="3200" dirty="0">
                <a:solidFill>
                  <a:srgbClr val="1B1B1B"/>
                </a:solidFill>
                <a:highlight>
                  <a:schemeClr val="lt1"/>
                </a:highlight>
                <a:latin typeface="Quattrocento Sans"/>
                <a:ea typeface="Quattrocento Sans"/>
                <a:cs typeface="Quattrocento Sans"/>
                <a:sym typeface="Quattrocento Sans"/>
              </a:rPr>
              <a:t> để sử dụng hoặc chưa được phát triển. Thường được sử dụng trong </a:t>
            </a:r>
            <a:r>
              <a:rPr lang="en-US" sz="3200" dirty="0" err="1">
                <a:solidFill>
                  <a:srgbClr val="1B1B1B"/>
                </a:solidFill>
                <a:highlight>
                  <a:schemeClr val="lt1"/>
                </a:highlight>
                <a:latin typeface="Quattrocento Sans"/>
                <a:ea typeface="Quattrocento Sans"/>
                <a:cs typeface="Quattrocento Sans"/>
                <a:sym typeface="Quattrocento Sans"/>
              </a:rPr>
              <a:t>phương</a:t>
            </a:r>
            <a:r>
              <a:rPr lang="en-US" sz="3200" dirty="0">
                <a:solidFill>
                  <a:srgbClr val="1B1B1B"/>
                </a:solidFill>
                <a:highlight>
                  <a:schemeClr val="lt1"/>
                </a:highlight>
                <a:latin typeface="Quattrocento Sans"/>
                <a:ea typeface="Quattrocento Sans"/>
                <a:cs typeface="Quattrocento Sans"/>
                <a:sym typeface="Quattrocento Sans"/>
              </a:rPr>
              <a:t> pháp kiểm thử Bottom-up</a:t>
            </a:r>
            <a:endParaRPr sz="3200" dirty="0">
              <a:solidFill>
                <a:srgbClr val="1B1B1B"/>
              </a:solidFill>
              <a:latin typeface="Quattrocento Sans"/>
              <a:ea typeface="Quattrocento Sans"/>
              <a:cs typeface="Quattrocento Sans"/>
              <a:sym typeface="Quattrocento Sans"/>
            </a:endParaRPr>
          </a:p>
          <a:p>
            <a:pPr marL="1600200" marR="342900" lvl="0" indent="0" algn="l" rtl="0">
              <a:spcBef>
                <a:spcPts val="0"/>
              </a:spcBef>
              <a:spcAft>
                <a:spcPts val="0"/>
              </a:spcAft>
              <a:buNone/>
            </a:pPr>
            <a:endParaRPr sz="2200" dirty="0">
              <a:solidFill>
                <a:srgbClr val="1B1B1B"/>
              </a:solidFill>
              <a:latin typeface="Quattrocento Sans"/>
              <a:ea typeface="Quattrocento Sans"/>
              <a:cs typeface="Quattrocento Sans"/>
              <a:sym typeface="Quattrocento Sans"/>
            </a:endParaRPr>
          </a:p>
        </p:txBody>
      </p:sp>
      <p:sp>
        <p:nvSpPr>
          <p:cNvPr id="184" name="Google Shape;184;g115053b2453_0_28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Giới thiệu về Stub và Driver</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 calcmode="lin" valueType="num">
                                      <p:cBhvr additive="base">
                                        <p:cTn id="7" dur="1000"/>
                                        <p:tgtEl>
                                          <p:spTgt spid="1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 calcmode="lin" valueType="num">
                                      <p:cBhvr additive="base">
                                        <p:cTn id="12" dur="1000"/>
                                        <p:tgtEl>
                                          <p:spTgt spid="1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 calcmode="lin" valueType="num">
                                      <p:cBhvr additive="base">
                                        <p:cTn id="17" dur="1000"/>
                                        <p:tgtEl>
                                          <p:spTgt spid="18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3">
                                            <p:txEl>
                                              <p:pRg st="3" end="3"/>
                                            </p:txEl>
                                          </p:spTgt>
                                        </p:tgtEl>
                                        <p:attrNameLst>
                                          <p:attrName>style.visibility</p:attrName>
                                        </p:attrNameLst>
                                      </p:cBhvr>
                                      <p:to>
                                        <p:strVal val="visible"/>
                                      </p:to>
                                    </p:set>
                                    <p:anim calcmode="lin" valueType="num">
                                      <p:cBhvr additive="base">
                                        <p:cTn id="22" dur="1000"/>
                                        <p:tgtEl>
                                          <p:spTgt spid="18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15053b2453_0_3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90" name="Google Shape;190;g115053b2453_0_309"/>
          <p:cNvSpPr txBox="1"/>
          <p:nvPr/>
        </p:nvSpPr>
        <p:spPr>
          <a:xfrm>
            <a:off x="793200" y="1595500"/>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2400"/>
              </a:spcBef>
              <a:spcAft>
                <a:spcPts val="2400"/>
              </a:spcAft>
              <a:buNone/>
            </a:pPr>
            <a:r>
              <a:rPr lang="en-US" sz="3400">
                <a:solidFill>
                  <a:srgbClr val="333333"/>
                </a:solidFill>
                <a:latin typeface="Quattrocento Sans"/>
                <a:ea typeface="Quattrocento Sans"/>
                <a:cs typeface="Quattrocento Sans"/>
                <a:sym typeface="Quattrocento Sans"/>
              </a:rPr>
              <a:t>Có 3 module: Đăng nhập, Trang chủ và Người dùng. Module Đăng nhập đã sẵn sàng và cần phải kiểm thử, nhưng khi chúng ta gọi các chức năng từ Trang chủ và Người dùng (các module này chưa code xong). Để kiểm thử module Đăng nhập, chúng ta cần phải viết một số code để giả lập 2 module trang chủ và người dùng, các module này sẽ trả giá trị về cho module Đăng nhập, code giả lập này được gọi là Stub.</a:t>
            </a:r>
            <a:endParaRPr sz="3400">
              <a:solidFill>
                <a:srgbClr val="262626"/>
              </a:solidFill>
              <a:latin typeface="Quattrocento Sans"/>
              <a:ea typeface="Quattrocento Sans"/>
              <a:cs typeface="Quattrocento Sans"/>
              <a:sym typeface="Quattrocento Sans"/>
            </a:endParaRPr>
          </a:p>
        </p:txBody>
      </p:sp>
      <p:sp>
        <p:nvSpPr>
          <p:cNvPr id="191" name="Google Shape;191;g115053b2453_0_30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Stub</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15053b2453_0_3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97" name="Google Shape;197;g115053b2453_0_317"/>
          <p:cNvSpPr txBox="1"/>
          <p:nvPr/>
        </p:nvSpPr>
        <p:spPr>
          <a:xfrm>
            <a:off x="823300" y="1625600"/>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600">
                <a:latin typeface="Quattrocento Sans"/>
                <a:ea typeface="Quattrocento Sans"/>
                <a:cs typeface="Quattrocento Sans"/>
                <a:sym typeface="Quattrocento Sans"/>
              </a:rPr>
              <a:t>Driver Bây giờ chúng ta xem xét tiếp ví dụ tương tự Stub: Nếu chúng ta đã code xong các module Trang chủ và Người dùng, trong khi đó module Đăng nhập chưa xong, và chúng ta cần phải test các module Trang chủ và Người dùng, các module này sẽ nhận giá trị từ module Đăng nhập. Vì vậy, để lấy được các giá trị từ module login chúng ta phải viết code để giả lập module Đăng nhập, module này sẽ trả giá trị về cho module trang chủ và người dùng. Các đoạn mã giả này được gọi là Driver.</a:t>
            </a:r>
            <a:endParaRPr sz="3600">
              <a:solidFill>
                <a:srgbClr val="262626"/>
              </a:solidFill>
              <a:latin typeface="Quattrocento Sans"/>
              <a:ea typeface="Quattrocento Sans"/>
              <a:cs typeface="Quattrocento Sans"/>
              <a:sym typeface="Quattrocento Sans"/>
            </a:endParaRPr>
          </a:p>
        </p:txBody>
      </p:sp>
      <p:sp>
        <p:nvSpPr>
          <p:cNvPr id="198" name="Google Shape;198;g115053b2453_0_317"/>
          <p:cNvSpPr txBox="1"/>
          <p:nvPr/>
        </p:nvSpPr>
        <p:spPr>
          <a:xfrm>
            <a:off x="613350" y="8915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Driver</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15053b2453_0_2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204" name="Google Shape;204;g115053b2453_0_235"/>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42900" algn="l" rtl="0">
              <a:spcBef>
                <a:spcPts val="240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Thiết kế chi tiết</a:t>
            </a:r>
            <a:endParaRPr sz="3500">
              <a:solidFill>
                <a:srgbClr val="1B1B1B"/>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Mã nguồn</a:t>
            </a:r>
            <a:endParaRPr sz="3500">
              <a:solidFill>
                <a:srgbClr val="1B1B1B"/>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dữ liệu</a:t>
            </a:r>
            <a:endParaRPr sz="3500">
              <a:solidFill>
                <a:srgbClr val="1B1B1B"/>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Đặc tả thành phần (nếu có)</a:t>
            </a:r>
            <a:endParaRPr sz="3500">
              <a:solidFill>
                <a:srgbClr val="1B1B1B"/>
              </a:solidFill>
              <a:latin typeface="Quattrocento Sans"/>
              <a:ea typeface="Quattrocento Sans"/>
              <a:cs typeface="Quattrocento Sans"/>
              <a:sym typeface="Quattrocento Sans"/>
            </a:endParaRPr>
          </a:p>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thành phần</a:t>
            </a:r>
            <a:endParaRPr sz="40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500">
                <a:solidFill>
                  <a:srgbClr val="1B1B1B"/>
                </a:solidFill>
                <a:latin typeface="Quattrocento Sans"/>
                <a:ea typeface="Quattrocento Sans"/>
                <a:cs typeface="Quattrocento Sans"/>
                <a:sym typeface="Quattrocento Sans"/>
              </a:rPr>
              <a:t>Thành phần (đơn vị hoặc mô-đun)</a:t>
            </a:r>
            <a:endParaRPr sz="3500">
              <a:solidFill>
                <a:srgbClr val="1B1B1B"/>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Lớp(Class), Phương thức(Method)...</a:t>
            </a:r>
            <a:endParaRPr sz="3500">
              <a:solidFill>
                <a:srgbClr val="1B1B1B"/>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Mô hình cơ sở dữ liệu</a:t>
            </a:r>
            <a:endParaRPr sz="4200" b="1">
              <a:solidFill>
                <a:srgbClr val="333333"/>
              </a:solidFill>
              <a:latin typeface="Quattrocento Sans"/>
              <a:ea typeface="Quattrocento Sans"/>
              <a:cs typeface="Quattrocento Sans"/>
              <a:sym typeface="Quattrocento Sans"/>
            </a:endParaRPr>
          </a:p>
        </p:txBody>
      </p:sp>
      <p:sp>
        <p:nvSpPr>
          <p:cNvPr id="205" name="Google Shape;205;g115053b2453_0_23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thực hiện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anim calcmode="lin" valueType="num">
                                      <p:cBhvr additive="base">
                                        <p:cTn id="7" dur="1000"/>
                                        <p:tgtEl>
                                          <p:spTgt spid="20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4">
                                            <p:txEl>
                                              <p:pRg st="1" end="1"/>
                                            </p:txEl>
                                          </p:spTgt>
                                        </p:tgtEl>
                                        <p:attrNameLst>
                                          <p:attrName>style.visibility</p:attrName>
                                        </p:attrNameLst>
                                      </p:cBhvr>
                                      <p:to>
                                        <p:strVal val="visible"/>
                                      </p:to>
                                    </p:set>
                                    <p:anim calcmode="lin" valueType="num">
                                      <p:cBhvr additive="base">
                                        <p:cTn id="12" dur="1000"/>
                                        <p:tgtEl>
                                          <p:spTgt spid="20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04">
                                            <p:txEl>
                                              <p:pRg st="2" end="2"/>
                                            </p:txEl>
                                          </p:spTgt>
                                        </p:tgtEl>
                                        <p:attrNameLst>
                                          <p:attrName>style.visibility</p:attrName>
                                        </p:attrNameLst>
                                      </p:cBhvr>
                                      <p:to>
                                        <p:strVal val="visible"/>
                                      </p:to>
                                    </p:set>
                                    <p:anim calcmode="lin" valueType="num">
                                      <p:cBhvr additive="base">
                                        <p:cTn id="17" dur="1000"/>
                                        <p:tgtEl>
                                          <p:spTgt spid="20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04">
                                            <p:txEl>
                                              <p:pRg st="3" end="3"/>
                                            </p:txEl>
                                          </p:spTgt>
                                        </p:tgtEl>
                                        <p:attrNameLst>
                                          <p:attrName>style.visibility</p:attrName>
                                        </p:attrNameLst>
                                      </p:cBhvr>
                                      <p:to>
                                        <p:strVal val="visible"/>
                                      </p:to>
                                    </p:set>
                                    <p:anim calcmode="lin" valueType="num">
                                      <p:cBhvr additive="base">
                                        <p:cTn id="22" dur="1000"/>
                                        <p:tgtEl>
                                          <p:spTgt spid="20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04">
                                            <p:txEl>
                                              <p:pRg st="4" end="4"/>
                                            </p:txEl>
                                          </p:spTgt>
                                        </p:tgtEl>
                                        <p:attrNameLst>
                                          <p:attrName>style.visibility</p:attrName>
                                        </p:attrNameLst>
                                      </p:cBhvr>
                                      <p:to>
                                        <p:strVal val="visible"/>
                                      </p:to>
                                    </p:set>
                                    <p:anim calcmode="lin" valueType="num">
                                      <p:cBhvr additive="base">
                                        <p:cTn id="27" dur="1000"/>
                                        <p:tgtEl>
                                          <p:spTgt spid="204">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04">
                                            <p:txEl>
                                              <p:pRg st="5" end="5"/>
                                            </p:txEl>
                                          </p:spTgt>
                                        </p:tgtEl>
                                        <p:attrNameLst>
                                          <p:attrName>style.visibility</p:attrName>
                                        </p:attrNameLst>
                                      </p:cBhvr>
                                      <p:to>
                                        <p:strVal val="visible"/>
                                      </p:to>
                                    </p:set>
                                    <p:anim calcmode="lin" valueType="num">
                                      <p:cBhvr additive="base">
                                        <p:cTn id="32" dur="1000"/>
                                        <p:tgtEl>
                                          <p:spTgt spid="204">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04">
                                            <p:txEl>
                                              <p:pRg st="6" end="6"/>
                                            </p:txEl>
                                          </p:spTgt>
                                        </p:tgtEl>
                                        <p:attrNameLst>
                                          <p:attrName>style.visibility</p:attrName>
                                        </p:attrNameLst>
                                      </p:cBhvr>
                                      <p:to>
                                        <p:strVal val="visible"/>
                                      </p:to>
                                    </p:set>
                                    <p:anim calcmode="lin" valueType="num">
                                      <p:cBhvr additive="base">
                                        <p:cTn id="37" dur="1000"/>
                                        <p:tgtEl>
                                          <p:spTgt spid="204">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04">
                                            <p:txEl>
                                              <p:pRg st="7" end="7"/>
                                            </p:txEl>
                                          </p:spTgt>
                                        </p:tgtEl>
                                        <p:attrNameLst>
                                          <p:attrName>style.visibility</p:attrName>
                                        </p:attrNameLst>
                                      </p:cBhvr>
                                      <p:to>
                                        <p:strVal val="visible"/>
                                      </p:to>
                                    </p:set>
                                    <p:anim calcmode="lin" valueType="num">
                                      <p:cBhvr additive="base">
                                        <p:cTn id="42" dur="1000"/>
                                        <p:tgtEl>
                                          <p:spTgt spid="204">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15053b2453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211" name="Google Shape;211;g115053b2453_0_244"/>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Phát hiện sớm các lỗi (bug), </a:t>
            </a:r>
            <a:r>
              <a:rPr lang="en-US" sz="3500" dirty="0" err="1">
                <a:latin typeface="Quattrocento Sans"/>
                <a:ea typeface="Quattrocento Sans"/>
                <a:cs typeface="Quattrocento Sans"/>
                <a:sym typeface="Quattrocento Sans"/>
              </a:rPr>
              <a:t>giảm</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rủi</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ro</a:t>
            </a:r>
            <a:r>
              <a:rPr lang="en-US" sz="3500" dirty="0">
                <a:latin typeface="Quattrocento Sans"/>
                <a:ea typeface="Quattrocento Sans"/>
                <a:cs typeface="Quattrocento Sans"/>
                <a:sym typeface="Quattrocento Sans"/>
              </a:rPr>
              <a:t>, cải thiện </a:t>
            </a:r>
            <a:r>
              <a:rPr lang="en-US" sz="3500" dirty="0" err="1">
                <a:latin typeface="Quattrocento Sans"/>
                <a:ea typeface="Quattrocento Sans"/>
                <a:cs typeface="Quattrocento Sans"/>
                <a:sym typeface="Quattrocento Sans"/>
              </a:rPr>
              <a:t>chất</a:t>
            </a:r>
            <a:r>
              <a:rPr lang="en-US" sz="3500" dirty="0">
                <a:latin typeface="Quattrocento Sans"/>
                <a:ea typeface="Quattrocento Sans"/>
                <a:cs typeface="Quattrocento Sans"/>
                <a:sym typeface="Quattrocento Sans"/>
              </a:rPr>
              <a:t> lượng code.</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Thẩm</a:t>
            </a:r>
            <a:r>
              <a:rPr lang="en-US" sz="3500" dirty="0">
                <a:latin typeface="Quattrocento Sans"/>
                <a:ea typeface="Quattrocento Sans"/>
                <a:cs typeface="Quattrocento Sans"/>
                <a:sym typeface="Quattrocento Sans"/>
              </a:rPr>
              <a:t> tra hành vi chức năng và phi chức năng của thành phần có đúng như được thiết kế và chỉ định hay không.</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Xây dựng </a:t>
            </a:r>
            <a:r>
              <a:rPr lang="en-US" sz="3500" dirty="0" err="1">
                <a:latin typeface="Quattrocento Sans"/>
                <a:ea typeface="Quattrocento Sans"/>
                <a:cs typeface="Quattrocento Sans"/>
                <a:sym typeface="Quattrocento Sans"/>
              </a:rPr>
              <a:t>niềm</a:t>
            </a:r>
            <a:r>
              <a:rPr lang="en-US" sz="3500" dirty="0">
                <a:latin typeface="Quattrocento Sans"/>
                <a:ea typeface="Quattrocento Sans"/>
                <a:cs typeface="Quattrocento Sans"/>
                <a:sym typeface="Quattrocento Sans"/>
              </a:rPr>
              <a:t> tin vào </a:t>
            </a:r>
            <a:r>
              <a:rPr lang="en-US" sz="3500" dirty="0" err="1">
                <a:latin typeface="Quattrocento Sans"/>
                <a:ea typeface="Quattrocento Sans"/>
                <a:cs typeface="Quattrocento Sans"/>
                <a:sym typeface="Quattrocento Sans"/>
              </a:rPr>
              <a:t>chất</a:t>
            </a:r>
            <a:r>
              <a:rPr lang="en-US" sz="3500" dirty="0">
                <a:latin typeface="Quattrocento Sans"/>
                <a:ea typeface="Quattrocento Sans"/>
                <a:cs typeface="Quattrocento Sans"/>
                <a:sym typeface="Quattrocento Sans"/>
              </a:rPr>
              <a:t> lượng của thành phần: như đo </a:t>
            </a:r>
            <a:r>
              <a:rPr lang="en-US" sz="3500" dirty="0" err="1">
                <a:latin typeface="Quattrocento Sans"/>
                <a:ea typeface="Quattrocento Sans"/>
                <a:cs typeface="Quattrocento Sans"/>
                <a:sym typeface="Quattrocento Sans"/>
              </a:rPr>
              <a:t>lường</a:t>
            </a:r>
            <a:r>
              <a:rPr lang="en-US" sz="3500" dirty="0">
                <a:latin typeface="Quattrocento Sans"/>
                <a:ea typeface="Quattrocento Sans"/>
                <a:cs typeface="Quattrocento Sans"/>
                <a:sym typeface="Quattrocento Sans"/>
              </a:rPr>
              <a:t> độ </a:t>
            </a:r>
            <a:r>
              <a:rPr lang="en-US" sz="3500" dirty="0" err="1">
                <a:latin typeface="Quattrocento Sans"/>
                <a:ea typeface="Quattrocento Sans"/>
                <a:cs typeface="Quattrocento Sans"/>
                <a:sym typeface="Quattrocento Sans"/>
              </a:rPr>
              <a:t>phủ</a:t>
            </a:r>
            <a:r>
              <a:rPr lang="en-US" sz="3500" dirty="0">
                <a:latin typeface="Quattrocento Sans"/>
                <a:ea typeface="Quattrocento Sans"/>
                <a:cs typeface="Quattrocento Sans"/>
                <a:sym typeface="Quattrocento Sans"/>
              </a:rPr>
              <a:t> cấu trúc của kiểm thử, tạo sự tin tưởng </a:t>
            </a:r>
            <a:r>
              <a:rPr lang="en-US" sz="3500" dirty="0" err="1">
                <a:latin typeface="Quattrocento Sans"/>
                <a:ea typeface="Quattrocento Sans"/>
                <a:cs typeface="Quattrocento Sans"/>
                <a:sym typeface="Quattrocento Sans"/>
              </a:rPr>
              <a:t>rằng</a:t>
            </a:r>
            <a:r>
              <a:rPr lang="en-US" sz="3500" dirty="0">
                <a:latin typeface="Quattrocento Sans"/>
                <a:ea typeface="Quattrocento Sans"/>
                <a:cs typeface="Quattrocento Sans"/>
                <a:sym typeface="Quattrocento Sans"/>
              </a:rPr>
              <a:t> thành phần đã được kiểm thử kỹ càng </a:t>
            </a:r>
            <a:r>
              <a:rPr lang="en-US" sz="3500" dirty="0" err="1">
                <a:latin typeface="Quattrocento Sans"/>
                <a:ea typeface="Quattrocento Sans"/>
                <a:cs typeface="Quattrocento Sans"/>
                <a:sym typeface="Quattrocento Sans"/>
              </a:rPr>
              <a:t>theo</a:t>
            </a:r>
            <a:r>
              <a:rPr lang="en-US" sz="3500" dirty="0">
                <a:latin typeface="Quattrocento Sans"/>
                <a:ea typeface="Quattrocento Sans"/>
                <a:cs typeface="Quattrocento Sans"/>
                <a:sym typeface="Quattrocento Sans"/>
              </a:rPr>
              <a:t> kế hoạch.</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Phát hiện lỗi trong từng thành phần của source code.</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err="1">
                <a:latin typeface="Quattrocento Sans"/>
                <a:ea typeface="Quattrocento Sans"/>
                <a:cs typeface="Quattrocento Sans"/>
                <a:sym typeface="Quattrocento Sans"/>
              </a:rPr>
              <a:t>Ngăn</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ngừa</a:t>
            </a:r>
            <a:r>
              <a:rPr lang="en-US" sz="3500" dirty="0">
                <a:latin typeface="Quattrocento Sans"/>
                <a:ea typeface="Quattrocento Sans"/>
                <a:cs typeface="Quattrocento Sans"/>
                <a:sym typeface="Quattrocento Sans"/>
              </a:rPr>
              <a:t> tình </a:t>
            </a:r>
            <a:r>
              <a:rPr lang="en-US" sz="3500" dirty="0" err="1">
                <a:latin typeface="Quattrocento Sans"/>
                <a:ea typeface="Quattrocento Sans"/>
                <a:cs typeface="Quattrocento Sans"/>
                <a:sym typeface="Quattrocento Sans"/>
              </a:rPr>
              <a:t>trạng</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lọt</a:t>
            </a:r>
            <a:r>
              <a:rPr lang="en-US" sz="3500" dirty="0">
                <a:latin typeface="Quattrocento Sans"/>
                <a:ea typeface="Quattrocento Sans"/>
                <a:cs typeface="Quattrocento Sans"/>
                <a:sym typeface="Quattrocento Sans"/>
              </a:rPr>
              <a:t> lỗi xuống lần thử nghiệm sau.</a:t>
            </a:r>
            <a:endParaRPr sz="5600" dirty="0">
              <a:solidFill>
                <a:srgbClr val="1B1B1B"/>
              </a:solidFill>
              <a:latin typeface="Quattrocento Sans"/>
              <a:ea typeface="Quattrocento Sans"/>
              <a:cs typeface="Quattrocento Sans"/>
              <a:sym typeface="Quattrocento Sans"/>
            </a:endParaRPr>
          </a:p>
        </p:txBody>
      </p:sp>
      <p:sp>
        <p:nvSpPr>
          <p:cNvPr id="212" name="Google Shape;212;g115053b2453_0_24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1000"/>
                                        <p:tgtEl>
                                          <p:spTgt spid="21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 calcmode="lin" valueType="num">
                                      <p:cBhvr additive="base">
                                        <p:cTn id="12" dur="1000"/>
                                        <p:tgtEl>
                                          <p:spTgt spid="21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 calcmode="lin" valueType="num">
                                      <p:cBhvr additive="base">
                                        <p:cTn id="17" dur="1000"/>
                                        <p:tgtEl>
                                          <p:spTgt spid="21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 calcmode="lin" valueType="num">
                                      <p:cBhvr additive="base">
                                        <p:cTn id="22" dur="1000"/>
                                        <p:tgtEl>
                                          <p:spTgt spid="21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 calcmode="lin" valueType="num">
                                      <p:cBhvr additive="base">
                                        <p:cTn id="27" dur="1000"/>
                                        <p:tgtEl>
                                          <p:spTgt spid="21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15053b2453_0_3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component testing</a:t>
            </a:r>
            <a:endParaRPr dirty="0"/>
          </a:p>
        </p:txBody>
      </p:sp>
      <p:sp>
        <p:nvSpPr>
          <p:cNvPr id="218" name="Google Shape;218;g115053b2453_0_324"/>
          <p:cNvSpPr txBox="1"/>
          <p:nvPr/>
        </p:nvSpPr>
        <p:spPr>
          <a:xfrm>
            <a:off x="403800" y="1465175"/>
            <a:ext cx="11788200" cy="5392800"/>
          </a:xfrm>
          <a:prstGeom prst="rect">
            <a:avLst/>
          </a:prstGeom>
          <a:noFill/>
          <a:ln>
            <a:noFill/>
          </a:ln>
        </p:spPr>
        <p:txBody>
          <a:bodyPr spcFirstLastPara="1" wrap="square" lIns="91425" tIns="45700" rIns="91425" bIns="45700" anchor="t" anchorCtr="0">
            <a:noAutofit/>
          </a:bodyPr>
          <a:lstStyle/>
          <a:p>
            <a:pPr marL="742950" lvl="1" indent="-323850" algn="l" rtl="0">
              <a:spcBef>
                <a:spcPts val="0"/>
              </a:spcBef>
              <a:spcAft>
                <a:spcPts val="0"/>
              </a:spcAft>
              <a:buClr>
                <a:srgbClr val="FF5A33"/>
              </a:buClr>
              <a:buSzPts val="3000"/>
              <a:buFont typeface="Quattrocento Sans"/>
              <a:buChar char="❖"/>
            </a:pPr>
            <a:r>
              <a:rPr lang="en-US" sz="3000" dirty="0">
                <a:latin typeface="Quattrocento Sans"/>
                <a:ea typeface="Quattrocento Sans"/>
                <a:cs typeface="Quattrocento Sans"/>
                <a:sym typeface="Quattrocento Sans"/>
              </a:rPr>
              <a:t>Unit Test cũng là một chương trình, vì thế nó cần được tạo nên bởi các mã code.</a:t>
            </a:r>
            <a:endParaRPr sz="3000" dirty="0">
              <a:latin typeface="Quattrocento Sans"/>
              <a:ea typeface="Quattrocento Sans"/>
              <a:cs typeface="Quattrocento Sans"/>
              <a:sym typeface="Quattrocento Sans"/>
            </a:endParaRPr>
          </a:p>
          <a:p>
            <a:pPr marL="742950" lvl="1" indent="-323850" algn="l" rtl="0">
              <a:spcBef>
                <a:spcPts val="0"/>
              </a:spcBef>
              <a:spcAft>
                <a:spcPts val="0"/>
              </a:spcAft>
              <a:buClr>
                <a:srgbClr val="FF5A33"/>
              </a:buClr>
              <a:buSzPts val="3000"/>
              <a:buFont typeface="Quattrocento Sans"/>
              <a:buChar char="❖"/>
            </a:pPr>
            <a:r>
              <a:rPr lang="en-US" sz="3000" dirty="0">
                <a:latin typeface="Quattrocento Sans"/>
                <a:ea typeface="Quattrocento Sans"/>
                <a:cs typeface="Quattrocento Sans"/>
                <a:sym typeface="Quattrocento Sans"/>
              </a:rPr>
              <a:t>Không phải lập trình viên nào cũng xây dựng được hệ thống unit case chuẩn và </a:t>
            </a:r>
            <a:r>
              <a:rPr lang="en-US" sz="3000" dirty="0" err="1">
                <a:latin typeface="Quattrocento Sans"/>
                <a:ea typeface="Quattrocento Sans"/>
                <a:cs typeface="Quattrocento Sans"/>
                <a:sym typeface="Quattrocento Sans"/>
              </a:rPr>
              <a:t>hiệu</a:t>
            </a:r>
            <a:r>
              <a:rPr lang="en-US" sz="3000" dirty="0">
                <a:latin typeface="Quattrocento Sans"/>
                <a:ea typeface="Quattrocento Sans"/>
                <a:cs typeface="Quattrocento Sans"/>
                <a:sym typeface="Quattrocento Sans"/>
              </a:rPr>
              <a:t> quả. Đôi khi việc lập trình Unit Test </a:t>
            </a:r>
            <a:r>
              <a:rPr lang="en-US" sz="3000" dirty="0" err="1">
                <a:latin typeface="Quattrocento Sans"/>
                <a:ea typeface="Quattrocento Sans"/>
                <a:cs typeface="Quattrocento Sans"/>
                <a:sym typeface="Quattrocento Sans"/>
              </a:rPr>
              <a:t>thậm</a:t>
            </a:r>
            <a:r>
              <a:rPr lang="en-US" sz="3000" dirty="0">
                <a:latin typeface="Quattrocento Sans"/>
                <a:ea typeface="Quattrocento Sans"/>
                <a:cs typeface="Quattrocento Sans"/>
                <a:sym typeface="Quattrocento Sans"/>
              </a:rPr>
              <a:t> chí còn khó hơn cả xây dựng phần mềm. Chính vì thế, bạn phải là một lập trình viên </a:t>
            </a:r>
            <a:r>
              <a:rPr lang="en-US" sz="3000" dirty="0" err="1">
                <a:latin typeface="Quattrocento Sans"/>
                <a:ea typeface="Quattrocento Sans"/>
                <a:cs typeface="Quattrocento Sans"/>
                <a:sym typeface="Quattrocento Sans"/>
              </a:rPr>
              <a:t>dày</a:t>
            </a:r>
            <a:r>
              <a:rPr lang="en-US" sz="3000" dirty="0">
                <a:latin typeface="Quattrocento Sans"/>
                <a:ea typeface="Quattrocento Sans"/>
                <a:cs typeface="Quattrocento Sans"/>
                <a:sym typeface="Quattrocento Sans"/>
              </a:rPr>
              <a:t> dặn kinh nghiệm thì mới có thể tạo nên những Unit Test </a:t>
            </a:r>
            <a:r>
              <a:rPr lang="en-US" sz="3000" dirty="0" err="1">
                <a:latin typeface="Quattrocento Sans"/>
                <a:ea typeface="Quattrocento Sans"/>
                <a:cs typeface="Quattrocento Sans"/>
                <a:sym typeface="Quattrocento Sans"/>
              </a:rPr>
              <a:t>hiệu</a:t>
            </a:r>
            <a:r>
              <a:rPr lang="en-US" sz="3000" dirty="0">
                <a:latin typeface="Quattrocento Sans"/>
                <a:ea typeface="Quattrocento Sans"/>
                <a:cs typeface="Quattrocento Sans"/>
                <a:sym typeface="Quattrocento Sans"/>
              </a:rPr>
              <a:t> quả được.</a:t>
            </a:r>
            <a:endParaRPr sz="3000" dirty="0">
              <a:latin typeface="Quattrocento Sans"/>
              <a:ea typeface="Quattrocento Sans"/>
              <a:cs typeface="Quattrocento Sans"/>
              <a:sym typeface="Quattrocento Sans"/>
            </a:endParaRPr>
          </a:p>
          <a:p>
            <a:pPr marL="742950" lvl="1" indent="-323850" algn="l" rtl="0">
              <a:spcBef>
                <a:spcPts val="0"/>
              </a:spcBef>
              <a:spcAft>
                <a:spcPts val="0"/>
              </a:spcAft>
              <a:buClr>
                <a:srgbClr val="FF5A33"/>
              </a:buClr>
              <a:buSzPts val="3000"/>
              <a:buFont typeface="Quattrocento Sans"/>
              <a:buChar char="❖"/>
            </a:pPr>
            <a:r>
              <a:rPr lang="en-US" sz="3000" dirty="0">
                <a:latin typeface="Quattrocento Sans"/>
                <a:ea typeface="Quattrocento Sans"/>
                <a:cs typeface="Quattrocento Sans"/>
                <a:sym typeface="Quattrocento Sans"/>
              </a:rPr>
              <a:t>Việc tạo </a:t>
            </a:r>
            <a:r>
              <a:rPr lang="en-US" sz="3000" dirty="0" err="1">
                <a:latin typeface="Quattrocento Sans"/>
                <a:ea typeface="Quattrocento Sans"/>
                <a:cs typeface="Quattrocento Sans"/>
                <a:sym typeface="Quattrocento Sans"/>
              </a:rPr>
              <a:t>ra</a:t>
            </a:r>
            <a:r>
              <a:rPr lang="en-US" sz="3000" dirty="0">
                <a:latin typeface="Quattrocento Sans"/>
                <a:ea typeface="Quattrocento Sans"/>
                <a:cs typeface="Quattrocento Sans"/>
                <a:sym typeface="Quattrocento Sans"/>
              </a:rPr>
              <a:t> Unit Test cũng mất khá nhiều thời gian. Nhiều hệ thống Unit Case vô cùng đồ </a:t>
            </a:r>
            <a:r>
              <a:rPr lang="en-US" sz="3000" dirty="0" err="1">
                <a:latin typeface="Quattrocento Sans"/>
                <a:ea typeface="Quattrocento Sans"/>
                <a:cs typeface="Quattrocento Sans"/>
                <a:sym typeface="Quattrocento Sans"/>
              </a:rPr>
              <a:t>sộ</a:t>
            </a:r>
            <a:r>
              <a:rPr lang="en-US" sz="3000" dirty="0">
                <a:latin typeface="Quattrocento Sans"/>
                <a:ea typeface="Quattrocento Sans"/>
                <a:cs typeface="Quattrocento Sans"/>
                <a:sym typeface="Quattrocento Sans"/>
              </a:rPr>
              <a:t> và </a:t>
            </a:r>
            <a:r>
              <a:rPr lang="en-US" sz="3000" dirty="0" err="1">
                <a:latin typeface="Quattrocento Sans"/>
                <a:ea typeface="Quattrocento Sans"/>
                <a:cs typeface="Quattrocento Sans"/>
                <a:sym typeface="Quattrocento Sans"/>
              </a:rPr>
              <a:t>phức</a:t>
            </a:r>
            <a:r>
              <a:rPr lang="en-US" sz="3000" dirty="0">
                <a:latin typeface="Quattrocento Sans"/>
                <a:ea typeface="Quattrocento Sans"/>
                <a:cs typeface="Quattrocento Sans"/>
                <a:sym typeface="Quattrocento Sans"/>
              </a:rPr>
              <a:t> </a:t>
            </a:r>
            <a:r>
              <a:rPr lang="en-US" sz="3000" dirty="0" err="1">
                <a:latin typeface="Quattrocento Sans"/>
                <a:ea typeface="Quattrocento Sans"/>
                <a:cs typeface="Quattrocento Sans"/>
                <a:sym typeface="Quattrocento Sans"/>
              </a:rPr>
              <a:t>tạp</a:t>
            </a:r>
            <a:r>
              <a:rPr lang="en-US" sz="3000" dirty="0">
                <a:latin typeface="Quattrocento Sans"/>
                <a:ea typeface="Quattrocento Sans"/>
                <a:cs typeface="Quattrocento Sans"/>
                <a:sym typeface="Quattrocento Sans"/>
              </a:rPr>
              <a:t> đòi hỏi phải có nguyên một team </a:t>
            </a:r>
            <a:r>
              <a:rPr lang="en-US" sz="3000" dirty="0" err="1">
                <a:latin typeface="Quattrocento Sans"/>
                <a:ea typeface="Quattrocento Sans"/>
                <a:cs typeface="Quattrocento Sans"/>
                <a:sym typeface="Quattrocento Sans"/>
              </a:rPr>
              <a:t>vận</a:t>
            </a:r>
            <a:r>
              <a:rPr lang="en-US" sz="3000" dirty="0">
                <a:latin typeface="Quattrocento Sans"/>
                <a:ea typeface="Quattrocento Sans"/>
                <a:cs typeface="Quattrocento Sans"/>
                <a:sym typeface="Quattrocento Sans"/>
              </a:rPr>
              <a:t> hành. Nhiệm vụ của Unit Test là phát hiện lỗi nhưng đôi khi chính nó cũng mắc lỗi do người lập trình </a:t>
            </a:r>
            <a:r>
              <a:rPr lang="en-US" sz="3000" dirty="0" err="1">
                <a:latin typeface="Quattrocento Sans"/>
                <a:ea typeface="Quattrocento Sans"/>
                <a:cs typeface="Quattrocento Sans"/>
                <a:sym typeface="Quattrocento Sans"/>
              </a:rPr>
              <a:t>ra</a:t>
            </a:r>
            <a:r>
              <a:rPr lang="en-US" sz="3000" dirty="0">
                <a:latin typeface="Quattrocento Sans"/>
                <a:ea typeface="Quattrocento Sans"/>
                <a:cs typeface="Quattrocento Sans"/>
                <a:sym typeface="Quattrocento Sans"/>
              </a:rPr>
              <a:t> nó </a:t>
            </a:r>
            <a:r>
              <a:rPr lang="en-US" sz="3000" dirty="0" err="1">
                <a:latin typeface="Quattrocento Sans"/>
                <a:ea typeface="Quattrocento Sans"/>
                <a:cs typeface="Quattrocento Sans"/>
                <a:sym typeface="Quattrocento Sans"/>
              </a:rPr>
              <a:t>phạm</a:t>
            </a:r>
            <a:r>
              <a:rPr lang="en-US" sz="3000" dirty="0">
                <a:latin typeface="Quattrocento Sans"/>
                <a:ea typeface="Quattrocento Sans"/>
                <a:cs typeface="Quattrocento Sans"/>
                <a:sym typeface="Quattrocento Sans"/>
              </a:rPr>
              <a:t> </a:t>
            </a:r>
            <a:r>
              <a:rPr lang="en-US" sz="3000" dirty="0" err="1">
                <a:latin typeface="Quattrocento Sans"/>
                <a:ea typeface="Quattrocento Sans"/>
                <a:cs typeface="Quattrocento Sans"/>
                <a:sym typeface="Quattrocento Sans"/>
              </a:rPr>
              <a:t>sai</a:t>
            </a:r>
            <a:r>
              <a:rPr lang="en-US" sz="3000" dirty="0">
                <a:latin typeface="Quattrocento Sans"/>
                <a:ea typeface="Quattrocento Sans"/>
                <a:cs typeface="Quattrocento Sans"/>
                <a:sym typeface="Quattrocento Sans"/>
              </a:rPr>
              <a:t> lầm.</a:t>
            </a:r>
            <a:endParaRPr sz="3000" dirty="0">
              <a:solidFill>
                <a:srgbClr val="1B1B1B"/>
              </a:solidFill>
              <a:latin typeface="Quattrocento Sans"/>
              <a:ea typeface="Quattrocento Sans"/>
              <a:cs typeface="Quattrocento Sans"/>
              <a:sym typeface="Quattrocento Sans"/>
            </a:endParaRPr>
          </a:p>
        </p:txBody>
      </p:sp>
      <p:sp>
        <p:nvSpPr>
          <p:cNvPr id="219" name="Google Shape;219;g115053b2453_0_324"/>
          <p:cNvSpPr txBox="1"/>
          <p:nvPr/>
        </p:nvSpPr>
        <p:spPr>
          <a:xfrm>
            <a:off x="5236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 calcmode="lin" valueType="num">
                                      <p:cBhvr additive="base">
                                        <p:cTn id="7" dur="1000"/>
                                        <p:tgtEl>
                                          <p:spTgt spid="2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 calcmode="lin" valueType="num">
                                      <p:cBhvr additive="base">
                                        <p:cTn id="12" dur="1000"/>
                                        <p:tgtEl>
                                          <p:spTgt spid="2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 calcmode="lin" valueType="num">
                                      <p:cBhvr additive="base">
                                        <p:cTn id="17" dur="1000"/>
                                        <p:tgtEl>
                                          <p:spTgt spid="21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053b2453_0_2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225" name="Google Shape;225;g115053b2453_0_256"/>
          <p:cNvSpPr txBox="1"/>
          <p:nvPr/>
        </p:nvSpPr>
        <p:spPr>
          <a:xfrm>
            <a:off x="838350" y="2212700"/>
            <a:ext cx="11297400" cy="4576800"/>
          </a:xfrm>
          <a:prstGeom prst="rect">
            <a:avLst/>
          </a:prstGeom>
          <a:noFill/>
          <a:ln>
            <a:noFill/>
          </a:ln>
        </p:spPr>
        <p:txBody>
          <a:bodyPr spcFirstLastPara="1" wrap="square" lIns="91425" tIns="45700" rIns="91425" bIns="45700" anchor="t" anchorCtr="0">
            <a:noAutofit/>
          </a:bodyPr>
          <a:lstStyle/>
          <a:p>
            <a:pPr marL="742950" lvl="1" indent="-361950" algn="l" rtl="0">
              <a:spcBef>
                <a:spcPts val="240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Thành phần không được mô tả trong đặc tả thiết kế.</a:t>
            </a:r>
            <a:endParaRPr sz="3600">
              <a:solidFill>
                <a:srgbClr val="1B1B1B"/>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Arial"/>
              <a:buChar char="❖"/>
            </a:pPr>
            <a:r>
              <a:rPr lang="en-US" sz="3600">
                <a:solidFill>
                  <a:srgbClr val="1B1B1B"/>
                </a:solidFill>
                <a:latin typeface="Quattrocento Sans"/>
                <a:ea typeface="Quattrocento Sans"/>
                <a:cs typeface="Quattrocento Sans"/>
                <a:sym typeface="Quattrocento Sans"/>
              </a:rPr>
              <a:t>Vấn đề luồng dữ liệu.</a:t>
            </a:r>
            <a:endParaRPr sz="3600">
              <a:solidFill>
                <a:srgbClr val="1B1B1B"/>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Noto Sans Symbols"/>
              <a:buChar char="❖"/>
            </a:pPr>
            <a:r>
              <a:rPr lang="en-US" sz="3600">
                <a:solidFill>
                  <a:srgbClr val="1B1B1B"/>
                </a:solidFill>
                <a:latin typeface="Quattrocento Sans"/>
                <a:ea typeface="Quattrocento Sans"/>
                <a:cs typeface="Quattrocento Sans"/>
                <a:sym typeface="Quattrocento Sans"/>
              </a:rPr>
              <a:t>Mã nguồn hoặc logic không chính xác.</a:t>
            </a:r>
            <a:endParaRPr sz="3600">
              <a:solidFill>
                <a:srgbClr val="262626"/>
              </a:solidFill>
              <a:latin typeface="Quattrocento Sans"/>
              <a:ea typeface="Quattrocento Sans"/>
              <a:cs typeface="Quattrocento Sans"/>
              <a:sym typeface="Quattrocento Sans"/>
            </a:endParaRPr>
          </a:p>
        </p:txBody>
      </p:sp>
      <p:sp>
        <p:nvSpPr>
          <p:cNvPr id="226" name="Google Shape;226;g115053b2453_0_256"/>
          <p:cNvSpPr txBox="1"/>
          <p:nvPr/>
        </p:nvSpPr>
        <p:spPr>
          <a:xfrm>
            <a:off x="617100" y="937150"/>
            <a:ext cx="10965300" cy="14160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thành phần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 calcmode="lin" valueType="num">
                                      <p:cBhvr additive="base">
                                        <p:cTn id="7" dur="1000"/>
                                        <p:tgtEl>
                                          <p:spTgt spid="2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 calcmode="lin" valueType="num">
                                      <p:cBhvr additive="base">
                                        <p:cTn id="12" dur="1000"/>
                                        <p:tgtEl>
                                          <p:spTgt spid="2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 calcmode="lin" valueType="num">
                                      <p:cBhvr additive="base">
                                        <p:cTn id="17" dur="1000"/>
                                        <p:tgtEl>
                                          <p:spTgt spid="22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5053b2453_0_262"/>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tích hợp</a:t>
            </a:r>
            <a:endParaRPr sz="5400" b="1" i="0" u="none" strike="noStrike" cap="small">
              <a:solidFill>
                <a:srgbClr val="FFA15D"/>
              </a:solidFill>
              <a:latin typeface="Calibri"/>
              <a:ea typeface="Calibri"/>
              <a:cs typeface="Calibri"/>
              <a:sym typeface="Calibri"/>
            </a:endParaRPr>
          </a:p>
        </p:txBody>
      </p:sp>
      <p:cxnSp>
        <p:nvCxnSpPr>
          <p:cNvPr id="232" name="Google Shape;232;g115053b2453_0_26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33" name="Google Shape;233;g115053b2453_0_262"/>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115053b2453_0_343"/>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15053b2453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g115053b2453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19" name="Google Shape;119;g115053b2453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g115053b2453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g115053b2453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Component Testing - Kiểm thử thành phần</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Integration Testing - Kiểm thử tích hợp</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System Testing - Kiểm thử hệ thống</a:t>
            </a:r>
            <a:endParaRPr sz="3000">
              <a:latin typeface="Calibri"/>
              <a:ea typeface="Calibri"/>
              <a:cs typeface="Calibri"/>
              <a:sym typeface="Calibri"/>
            </a:endParaRPr>
          </a:p>
        </p:txBody>
      </p:sp>
      <p:sp>
        <p:nvSpPr>
          <p:cNvPr id="122" name="Google Shape;122;g115053b2453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5053b2453_0_3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integration testing</a:t>
            </a:r>
            <a:endParaRPr dirty="0"/>
          </a:p>
        </p:txBody>
      </p:sp>
      <p:sp>
        <p:nvSpPr>
          <p:cNvPr id="244" name="Google Shape;244;g115053b2453_0_347"/>
          <p:cNvSpPr txBox="1"/>
          <p:nvPr/>
        </p:nvSpPr>
        <p:spPr>
          <a:xfrm>
            <a:off x="391325" y="1701675"/>
            <a:ext cx="11725500" cy="51564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Kiểm thử tích hợp là mức thứ 2 trong các mức kiểm thử phần mềm. Nó được thực hiện sau Unit Testing và trước System testing.</a:t>
            </a:r>
            <a:endParaRPr sz="3200" dirty="0">
              <a:latin typeface="Quattrocento Sans"/>
              <a:ea typeface="Quattrocento Sans"/>
              <a:cs typeface="Quattrocento Sans"/>
              <a:sym typeface="Quattrocento Sans"/>
            </a:endParaRPr>
          </a:p>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Kiểm thử tích hợp là một mức của kiểm thử phần mềm kiểm tra một nhóm các module nhỏ liên quan đến nhau xem chúng có hoạt động đúng chức năng như trong thiết kế hay không.</a:t>
            </a:r>
            <a:endParaRPr sz="3200" dirty="0">
              <a:latin typeface="Quattrocento Sans"/>
              <a:ea typeface="Quattrocento Sans"/>
              <a:cs typeface="Quattrocento Sans"/>
              <a:sym typeface="Quattrocento Sans"/>
            </a:endParaRPr>
          </a:p>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Kiểm thử tích hợp có thể được thực hiện bởi developer, một test team chuyên biệt hay một nhóm chuyên developer/kiểm thử viên tích hợp bao gồm cả kiểm thử phi chức năng.</a:t>
            </a:r>
            <a:endParaRPr sz="3200" dirty="0">
              <a:solidFill>
                <a:srgbClr val="333333"/>
              </a:solidFill>
              <a:highlight>
                <a:schemeClr val="lt1"/>
              </a:highlight>
              <a:latin typeface="Quattrocento Sans"/>
              <a:ea typeface="Quattrocento Sans"/>
              <a:cs typeface="Quattrocento Sans"/>
              <a:sym typeface="Quattrocento Sans"/>
            </a:endParaRPr>
          </a:p>
        </p:txBody>
      </p:sp>
      <p:sp>
        <p:nvSpPr>
          <p:cNvPr id="245" name="Google Shape;245;g115053b2453_0_347"/>
          <p:cNvSpPr txBox="1"/>
          <p:nvPr/>
        </p:nvSpPr>
        <p:spPr>
          <a:xfrm>
            <a:off x="61335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Integration Testing - Kiểm thử tích hợp</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1000"/>
                                        <p:tgtEl>
                                          <p:spTgt spid="2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 calcmode="lin" valueType="num">
                                      <p:cBhvr additive="base">
                                        <p:cTn id="12" dur="1000"/>
                                        <p:tgtEl>
                                          <p:spTgt spid="2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 calcmode="lin" valueType="num">
                                      <p:cBhvr additive="base">
                                        <p:cTn id="17" dur="1000"/>
                                        <p:tgtEl>
                                          <p:spTgt spid="24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15053b2453_0_35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integration testing</a:t>
            </a:r>
            <a:endParaRPr dirty="0"/>
          </a:p>
        </p:txBody>
      </p:sp>
      <p:sp>
        <p:nvSpPr>
          <p:cNvPr id="251" name="Google Shape;251;g115053b2453_0_353"/>
          <p:cNvSpPr txBox="1"/>
          <p:nvPr/>
        </p:nvSpPr>
        <p:spPr>
          <a:xfrm>
            <a:off x="466500" y="850800"/>
            <a:ext cx="11484900" cy="6007200"/>
          </a:xfrm>
          <a:prstGeom prst="rect">
            <a:avLst/>
          </a:prstGeom>
          <a:noFill/>
          <a:ln>
            <a:noFill/>
          </a:ln>
        </p:spPr>
        <p:txBody>
          <a:bodyPr spcFirstLastPara="1" wrap="square" lIns="91425" tIns="45700" rIns="91425" bIns="45700" anchor="t" anchorCtr="0">
            <a:noAutofit/>
          </a:bodyPr>
          <a:lstStyle/>
          <a:p>
            <a:pPr marL="914400" lvl="1" indent="-457200" algn="l" rtl="0">
              <a:lnSpc>
                <a:spcPct val="115000"/>
              </a:lnSpc>
              <a:spcBef>
                <a:spcPts val="1400"/>
              </a:spcBef>
              <a:spcAft>
                <a:spcPts val="0"/>
              </a:spcAft>
              <a:buClr>
                <a:srgbClr val="FF5A33"/>
              </a:buClr>
              <a:buSzPts val="3600"/>
              <a:buFont typeface="Quattrocento Sans"/>
              <a:buChar char="❖"/>
            </a:pPr>
            <a:r>
              <a:rPr lang="en-US" sz="3600" dirty="0">
                <a:solidFill>
                  <a:srgbClr val="333333"/>
                </a:solidFill>
                <a:latin typeface="Quattrocento Sans"/>
                <a:ea typeface="Quattrocento Sans"/>
                <a:cs typeface="Quattrocento Sans"/>
                <a:sym typeface="Quattrocento Sans"/>
              </a:rPr>
              <a:t>Có 2 mức độ kiểm thử tích hợp :</a:t>
            </a:r>
            <a:endParaRPr sz="3600" dirty="0">
              <a:solidFill>
                <a:srgbClr val="333333"/>
              </a:solidFill>
              <a:latin typeface="Quattrocento Sans"/>
              <a:ea typeface="Quattrocento Sans"/>
              <a:cs typeface="Quattrocento Sans"/>
              <a:sym typeface="Quattrocento Sans"/>
            </a:endParaRPr>
          </a:p>
          <a:p>
            <a:pPr marL="1828800" lvl="3" indent="-45720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tích hợp thành phần: kiểm tra sự tương tác giữa các thành phần với điều kiện các thành phần đã pass ở phần kiểm thử thành phần trước đó</a:t>
            </a:r>
            <a:endParaRPr sz="3600" dirty="0">
              <a:solidFill>
                <a:srgbClr val="333333"/>
              </a:solidFill>
              <a:latin typeface="Quattrocento Sans"/>
              <a:ea typeface="Quattrocento Sans"/>
              <a:cs typeface="Quattrocento Sans"/>
              <a:sym typeface="Quattrocento Sans"/>
            </a:endParaRPr>
          </a:p>
          <a:p>
            <a:pPr marL="1828800" lvl="3" indent="-45720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tích hợp hệ thống: kiểm tra sự tương tác giữa các hệ thống con khác nhau và các hệ thống này đã pass ở lần kiểm thử trước đó</a:t>
            </a:r>
            <a:endParaRPr sz="36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anim calcmode="lin" valueType="num">
                                      <p:cBhvr additive="base">
                                        <p:cTn id="7" dur="1000"/>
                                        <p:tgtEl>
                                          <p:spTgt spid="2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1">
                                            <p:txEl>
                                              <p:pRg st="1" end="1"/>
                                            </p:txEl>
                                          </p:spTgt>
                                        </p:tgtEl>
                                        <p:attrNameLst>
                                          <p:attrName>style.visibility</p:attrName>
                                        </p:attrNameLst>
                                      </p:cBhvr>
                                      <p:to>
                                        <p:strVal val="visible"/>
                                      </p:to>
                                    </p:set>
                                    <p:anim calcmode="lin" valueType="num">
                                      <p:cBhvr additive="base">
                                        <p:cTn id="12" dur="1000"/>
                                        <p:tgtEl>
                                          <p:spTgt spid="2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1">
                                            <p:txEl>
                                              <p:pRg st="2" end="2"/>
                                            </p:txEl>
                                          </p:spTgt>
                                        </p:tgtEl>
                                        <p:attrNameLst>
                                          <p:attrName>style.visibility</p:attrName>
                                        </p:attrNameLst>
                                      </p:cBhvr>
                                      <p:to>
                                        <p:strVal val="visible"/>
                                      </p:to>
                                    </p:set>
                                    <p:anim calcmode="lin" valueType="num">
                                      <p:cBhvr additive="base">
                                        <p:cTn id="17" dur="1000"/>
                                        <p:tgtEl>
                                          <p:spTgt spid="25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15053b2453_0_35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57" name="Google Shape;257;g115053b2453_0_35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tích hợp</a:t>
            </a:r>
            <a:endParaRPr sz="4000">
              <a:solidFill>
                <a:schemeClr val="dk1"/>
              </a:solidFill>
              <a:latin typeface="Quattrocento Sans"/>
              <a:ea typeface="Quattrocento Sans"/>
              <a:cs typeface="Quattrocento Sans"/>
              <a:sym typeface="Quattrocento Sans"/>
            </a:endParaRPr>
          </a:p>
        </p:txBody>
      </p:sp>
      <p:pic>
        <p:nvPicPr>
          <p:cNvPr id="258" name="Google Shape;258;g115053b2453_0_359"/>
          <p:cNvPicPr preferRelativeResize="0"/>
          <p:nvPr/>
        </p:nvPicPr>
        <p:blipFill>
          <a:blip r:embed="rId3">
            <a:alphaModFix/>
          </a:blip>
          <a:stretch>
            <a:fillRect/>
          </a:stretch>
        </p:blipFill>
        <p:spPr>
          <a:xfrm>
            <a:off x="3054325" y="1737550"/>
            <a:ext cx="5444674" cy="5023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15053b2453_0_4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64" name="Google Shape;264;g115053b2453_0_413"/>
          <p:cNvSpPr txBox="1"/>
          <p:nvPr/>
        </p:nvSpPr>
        <p:spPr>
          <a:xfrm>
            <a:off x="617100" y="1596575"/>
            <a:ext cx="11286600" cy="5157300"/>
          </a:xfrm>
          <a:prstGeom prst="rect">
            <a:avLst/>
          </a:prstGeom>
          <a:noFill/>
          <a:ln>
            <a:noFill/>
          </a:ln>
        </p:spPr>
        <p:txBody>
          <a:bodyPr spcFirstLastPara="1" wrap="square" lIns="91425" tIns="45700" rIns="91425" bIns="45700" anchor="t" anchorCtr="0">
            <a:noAutofit/>
          </a:bodyPr>
          <a:lstStyle/>
          <a:p>
            <a:pPr marL="742950" lvl="1" indent="-342900" algn="l" rtl="0">
              <a:spcBef>
                <a:spcPts val="480"/>
              </a:spcBef>
              <a:spcAft>
                <a:spcPts val="0"/>
              </a:spcAft>
              <a:buClr>
                <a:srgbClr val="FF5A33"/>
              </a:buClr>
              <a:buSzPts val="3300"/>
              <a:buFont typeface="Quattrocento Sans"/>
              <a:buChar char="❖"/>
            </a:pPr>
            <a:r>
              <a:rPr lang="en-US" sz="3300">
                <a:solidFill>
                  <a:srgbClr val="172B4D"/>
                </a:solidFill>
                <a:latin typeface="Quattrocento Sans"/>
                <a:ea typeface="Quattrocento Sans"/>
                <a:cs typeface="Quattrocento Sans"/>
                <a:sym typeface="Quattrocento Sans"/>
              </a:rPr>
              <a:t>Big Bang là phương pháp kiểm thử tích hợp thường được sử dụng cho những dự án nhỏ. Trong kiểm tra tích hợp Big Bang, tất cả những module sẽ được tích hợp và kiểm tra cùng một thời điểm. </a:t>
            </a:r>
            <a:endParaRPr sz="3300">
              <a:solidFill>
                <a:srgbClr val="172B4D"/>
              </a:solidFill>
              <a:latin typeface="Quattrocento Sans"/>
              <a:ea typeface="Quattrocento Sans"/>
              <a:cs typeface="Quattrocento Sans"/>
              <a:sym typeface="Quattrocento Sans"/>
            </a:endParaRPr>
          </a:p>
          <a:p>
            <a:pPr marL="742950" lvl="1" indent="-342900" algn="l" rtl="0">
              <a:spcBef>
                <a:spcPts val="480"/>
              </a:spcBef>
              <a:spcAft>
                <a:spcPts val="0"/>
              </a:spcAft>
              <a:buClr>
                <a:srgbClr val="FF5A33"/>
              </a:buClr>
              <a:buSzPts val="3300"/>
              <a:buFont typeface="Quattrocento Sans"/>
              <a:buChar char="❖"/>
            </a:pPr>
            <a:r>
              <a:rPr lang="en-US" sz="3300">
                <a:solidFill>
                  <a:srgbClr val="172B4D"/>
                </a:solidFill>
                <a:latin typeface="Quattrocento Sans"/>
                <a:ea typeface="Quattrocento Sans"/>
                <a:cs typeface="Quattrocento Sans"/>
                <a:sym typeface="Quattrocento Sans"/>
              </a:rPr>
              <a:t>Phương pháp này được thực </a:t>
            </a:r>
            <a:endParaRPr sz="3300">
              <a:solidFill>
                <a:srgbClr val="172B4D"/>
              </a:solidFill>
              <a:latin typeface="Quattrocento Sans"/>
              <a:ea typeface="Quattrocento Sans"/>
              <a:cs typeface="Quattrocento Sans"/>
              <a:sym typeface="Quattrocento Sans"/>
            </a:endParaRPr>
          </a:p>
          <a:p>
            <a:pPr marL="742950" lvl="0" indent="0" algn="l" rtl="0">
              <a:spcBef>
                <a:spcPts val="480"/>
              </a:spcBef>
              <a:spcAft>
                <a:spcPts val="0"/>
              </a:spcAft>
              <a:buNone/>
            </a:pPr>
            <a:r>
              <a:rPr lang="en-US" sz="3300">
                <a:solidFill>
                  <a:srgbClr val="172B4D"/>
                </a:solidFill>
                <a:latin typeface="Quattrocento Sans"/>
                <a:ea typeface="Quattrocento Sans"/>
                <a:cs typeface="Quattrocento Sans"/>
                <a:sym typeface="Quattrocento Sans"/>
              </a:rPr>
              <a:t>hiện khi team kiểm thử nhận </a:t>
            </a:r>
            <a:endParaRPr sz="3300">
              <a:solidFill>
                <a:srgbClr val="172B4D"/>
              </a:solidFill>
              <a:latin typeface="Quattrocento Sans"/>
              <a:ea typeface="Quattrocento Sans"/>
              <a:cs typeface="Quattrocento Sans"/>
              <a:sym typeface="Quattrocento Sans"/>
            </a:endParaRPr>
          </a:p>
          <a:p>
            <a:pPr marL="742950" lvl="0" indent="0" algn="l" rtl="0">
              <a:spcBef>
                <a:spcPts val="480"/>
              </a:spcBef>
              <a:spcAft>
                <a:spcPts val="0"/>
              </a:spcAft>
              <a:buNone/>
            </a:pPr>
            <a:r>
              <a:rPr lang="en-US" sz="3300">
                <a:solidFill>
                  <a:srgbClr val="172B4D"/>
                </a:solidFill>
                <a:latin typeface="Quattrocento Sans"/>
                <a:ea typeface="Quattrocento Sans"/>
                <a:cs typeface="Quattrocento Sans"/>
                <a:sym typeface="Quattrocento Sans"/>
              </a:rPr>
              <a:t>được toàn bộ phần mềm</a:t>
            </a:r>
            <a:endParaRPr sz="3300">
              <a:solidFill>
                <a:srgbClr val="172B4D"/>
              </a:solidFill>
              <a:latin typeface="Quattrocento Sans"/>
              <a:ea typeface="Quattrocento Sans"/>
              <a:cs typeface="Quattrocento Sans"/>
              <a:sym typeface="Quattrocento Sans"/>
            </a:endParaRPr>
          </a:p>
        </p:txBody>
      </p:sp>
      <p:sp>
        <p:nvSpPr>
          <p:cNvPr id="265" name="Google Shape;265;g115053b2453_0_41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Giới thiệu về </a:t>
            </a:r>
            <a:r>
              <a:rPr lang="en-US" sz="4000" dirty="0" err="1">
                <a:solidFill>
                  <a:srgbClr val="333333"/>
                </a:solidFill>
                <a:latin typeface="Quattrocento Sans"/>
                <a:ea typeface="Quattrocento Sans"/>
                <a:cs typeface="Quattrocento Sans"/>
                <a:sym typeface="Quattrocento Sans"/>
              </a:rPr>
              <a:t>phương</a:t>
            </a:r>
            <a:r>
              <a:rPr lang="en-US" sz="4000" dirty="0">
                <a:solidFill>
                  <a:srgbClr val="333333"/>
                </a:solidFill>
                <a:latin typeface="Quattrocento Sans"/>
                <a:ea typeface="Quattrocento Sans"/>
                <a:cs typeface="Quattrocento Sans"/>
                <a:sym typeface="Quattrocento Sans"/>
              </a:rPr>
              <a:t> pháp kiểm thử </a:t>
            </a:r>
            <a:r>
              <a:rPr lang="en-US" sz="4000" dirty="0" err="1">
                <a:solidFill>
                  <a:srgbClr val="333333"/>
                </a:solidFill>
                <a:latin typeface="Quattrocento Sans"/>
                <a:ea typeface="Quattrocento Sans"/>
                <a:cs typeface="Quattrocento Sans"/>
                <a:sym typeface="Quattrocento Sans"/>
              </a:rPr>
              <a:t>Bigbang</a:t>
            </a:r>
            <a:endParaRPr sz="4000" dirty="0">
              <a:solidFill>
                <a:schemeClr val="dk1"/>
              </a:solidFill>
              <a:latin typeface="Quattrocento Sans"/>
              <a:ea typeface="Quattrocento Sans"/>
              <a:cs typeface="Quattrocento Sans"/>
              <a:sym typeface="Quattrocento Sans"/>
            </a:endParaRPr>
          </a:p>
        </p:txBody>
      </p:sp>
      <p:pic>
        <p:nvPicPr>
          <p:cNvPr id="266" name="Google Shape;266;g115053b2453_0_413"/>
          <p:cNvPicPr preferRelativeResize="0"/>
          <p:nvPr/>
        </p:nvPicPr>
        <p:blipFill>
          <a:blip r:embed="rId3">
            <a:alphaModFix/>
          </a:blip>
          <a:stretch>
            <a:fillRect/>
          </a:stretch>
        </p:blipFill>
        <p:spPr>
          <a:xfrm>
            <a:off x="6877575" y="3316475"/>
            <a:ext cx="4550826" cy="34373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 calcmode="lin" valueType="num">
                                      <p:cBhvr additive="base">
                                        <p:cTn id="7" dur="1000"/>
                                        <p:tgtEl>
                                          <p:spTgt spid="2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 calcmode="lin" valueType="num">
                                      <p:cBhvr additive="base">
                                        <p:cTn id="12" dur="1000"/>
                                        <p:tgtEl>
                                          <p:spTgt spid="26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4">
                                            <p:txEl>
                                              <p:pRg st="2" end="2"/>
                                            </p:txEl>
                                          </p:spTgt>
                                        </p:tgtEl>
                                        <p:attrNameLst>
                                          <p:attrName>style.visibility</p:attrName>
                                        </p:attrNameLst>
                                      </p:cBhvr>
                                      <p:to>
                                        <p:strVal val="visible"/>
                                      </p:to>
                                    </p:set>
                                    <p:anim calcmode="lin" valueType="num">
                                      <p:cBhvr additive="base">
                                        <p:cTn id="17" dur="1000"/>
                                        <p:tgtEl>
                                          <p:spTgt spid="26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4">
                                            <p:txEl>
                                              <p:pRg st="3" end="3"/>
                                            </p:txEl>
                                          </p:spTgt>
                                        </p:tgtEl>
                                        <p:attrNameLst>
                                          <p:attrName>style.visibility</p:attrName>
                                        </p:attrNameLst>
                                      </p:cBhvr>
                                      <p:to>
                                        <p:strVal val="visible"/>
                                      </p:to>
                                    </p:set>
                                    <p:anim calcmode="lin" valueType="num">
                                      <p:cBhvr additive="base">
                                        <p:cTn id="22" dur="1000"/>
                                        <p:tgtEl>
                                          <p:spTgt spid="264">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15053b2453_0_4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72" name="Google Shape;272;g115053b2453_0_444"/>
          <p:cNvSpPr txBox="1"/>
          <p:nvPr/>
        </p:nvSpPr>
        <p:spPr>
          <a:xfrm>
            <a:off x="617100" y="1596575"/>
            <a:ext cx="11286600" cy="5157300"/>
          </a:xfrm>
          <a:prstGeom prst="rect">
            <a:avLst/>
          </a:prstGeom>
          <a:noFill/>
          <a:ln>
            <a:noFill/>
          </a:ln>
        </p:spPr>
        <p:txBody>
          <a:bodyPr spcFirstLastPara="1" wrap="square" lIns="91425" tIns="45700" rIns="91425" bIns="45700" anchor="t" anchorCtr="0">
            <a:noAutofit/>
          </a:bodyPr>
          <a:lstStyle/>
          <a:p>
            <a:pPr marL="742950" lvl="1" indent="-368300" algn="l" rtl="0">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Khó khăn trong việc phát hiện bug.</a:t>
            </a:r>
            <a:endParaRPr sz="3700">
              <a:solidFill>
                <a:srgbClr val="333333"/>
              </a:solidFill>
              <a:latin typeface="Quattrocento Sans"/>
              <a:ea typeface="Quattrocento Sans"/>
              <a:cs typeface="Quattrocento Sans"/>
              <a:sym typeface="Quattrocento Sans"/>
            </a:endParaRPr>
          </a:p>
          <a:p>
            <a:pPr marL="742950" lvl="1" indent="-368300" algn="l" rtl="0">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Có thể bỏ qua các bug giao diện nhỏ trong quá trình tìm bug.</a:t>
            </a:r>
            <a:endParaRPr sz="3700">
              <a:solidFill>
                <a:srgbClr val="333333"/>
              </a:solidFill>
              <a:latin typeface="Quattrocento Sans"/>
              <a:ea typeface="Quattrocento Sans"/>
              <a:cs typeface="Quattrocento Sans"/>
              <a:sym typeface="Quattrocento Sans"/>
            </a:endParaRPr>
          </a:p>
          <a:p>
            <a:pPr marL="742950" lvl="1" indent="-368300" algn="l" rtl="0">
              <a:lnSpc>
                <a:spcPct val="100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Vì các module được kiểm thử cùng 1 lúc nên các module có nguy cơ bị cô lập trong quá trình kiểm thử.</a:t>
            </a:r>
            <a:endParaRPr sz="3700">
              <a:solidFill>
                <a:srgbClr val="172B4D"/>
              </a:solidFill>
              <a:latin typeface="Quattrocento Sans"/>
              <a:ea typeface="Quattrocento Sans"/>
              <a:cs typeface="Quattrocento Sans"/>
              <a:sym typeface="Quattrocento Sans"/>
            </a:endParaRPr>
          </a:p>
        </p:txBody>
      </p:sp>
      <p:sp>
        <p:nvSpPr>
          <p:cNvPr id="273" name="Google Shape;273;g115053b2453_0_44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phương pháp kiểm thử Bigbang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1000"/>
                                        <p:tgtEl>
                                          <p:spTgt spid="2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 calcmode="lin" valueType="num">
                                      <p:cBhvr additive="base">
                                        <p:cTn id="12" dur="1000"/>
                                        <p:tgtEl>
                                          <p:spTgt spid="2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 calcmode="lin" valueType="num">
                                      <p:cBhvr additive="base">
                                        <p:cTn id="17" dur="1000"/>
                                        <p:tgtEl>
                                          <p:spTgt spid="27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15053b2453_0_4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79" name="Google Shape;279;g115053b2453_0_420"/>
          <p:cNvSpPr txBox="1"/>
          <p:nvPr/>
        </p:nvSpPr>
        <p:spPr>
          <a:xfrm>
            <a:off x="347400" y="1632100"/>
            <a:ext cx="11844600" cy="5157300"/>
          </a:xfrm>
          <a:prstGeom prst="rect">
            <a:avLst/>
          </a:prstGeom>
          <a:noFill/>
          <a:ln>
            <a:noFill/>
          </a:ln>
        </p:spPr>
        <p:txBody>
          <a:bodyPr spcFirstLastPara="1" wrap="square" lIns="91425" tIns="45700" rIns="91425" bIns="45700" anchor="t" anchorCtr="0">
            <a:noAutofit/>
          </a:bodyPr>
          <a:lstStyle/>
          <a:p>
            <a:pPr marL="742950" lvl="1" indent="-311150" algn="l" rtl="0">
              <a:spcBef>
                <a:spcPts val="480"/>
              </a:spcBef>
              <a:spcAft>
                <a:spcPts val="0"/>
              </a:spcAft>
              <a:buClr>
                <a:srgbClr val="FF5A33"/>
              </a:buClr>
              <a:buSzPts val="2800"/>
              <a:buFont typeface="Quattrocento Sans"/>
              <a:buChar char="❖"/>
            </a:pPr>
            <a:r>
              <a:rPr lang="en-US" sz="2800">
                <a:solidFill>
                  <a:srgbClr val="172B4D"/>
                </a:solidFill>
                <a:latin typeface="Quattrocento Sans"/>
                <a:ea typeface="Quattrocento Sans"/>
                <a:cs typeface="Quattrocento Sans"/>
                <a:sym typeface="Quattrocento Sans"/>
              </a:rPr>
              <a:t>Top Down là phương pháp kiểm thử tích hợp từ trên xuống dưới theo dòng điều khiển của hệ thống phần mềm. Sử dụng phương pháp Top Down sẽ giúp việc tìm kiếm bug trong từng module dễ dàng hơn rất nhiều và có thể tìm được lỗi lớn trong các module được ưu tiên. Tuy nhiên, để thực hiện phương pháp Top Down, ta cần rất nhiều Stubs, đồng thời khiến các module ở mức độ thấp </a:t>
            </a:r>
            <a:endParaRPr sz="2800">
              <a:solidFill>
                <a:srgbClr val="172B4D"/>
              </a:solidFill>
              <a:latin typeface="Quattrocento Sans"/>
              <a:ea typeface="Quattrocento Sans"/>
              <a:cs typeface="Quattrocento Sans"/>
              <a:sym typeface="Quattrocento Sans"/>
            </a:endParaRPr>
          </a:p>
          <a:p>
            <a:pPr marL="742950" lvl="0" indent="0" algn="l" rtl="0">
              <a:spcBef>
                <a:spcPts val="480"/>
              </a:spcBef>
              <a:spcAft>
                <a:spcPts val="0"/>
              </a:spcAft>
              <a:buNone/>
            </a:pPr>
            <a:r>
              <a:rPr lang="en-US" sz="2800">
                <a:solidFill>
                  <a:srgbClr val="172B4D"/>
                </a:solidFill>
                <a:latin typeface="Quattrocento Sans"/>
                <a:ea typeface="Quattrocento Sans"/>
                <a:cs typeface="Quattrocento Sans"/>
                <a:sym typeface="Quattrocento Sans"/>
              </a:rPr>
              <a:t>hơn không được kiểm thử đầy đủ.</a:t>
            </a:r>
            <a:endParaRPr sz="2800">
              <a:solidFill>
                <a:srgbClr val="1B1B1B"/>
              </a:solidFill>
              <a:latin typeface="Quattrocento Sans"/>
              <a:ea typeface="Quattrocento Sans"/>
              <a:cs typeface="Quattrocento Sans"/>
              <a:sym typeface="Quattrocento Sans"/>
            </a:endParaRPr>
          </a:p>
          <a:p>
            <a:pPr marL="1600200" marR="342900" lvl="0" indent="0" algn="l" rtl="0">
              <a:spcBef>
                <a:spcPts val="0"/>
              </a:spcBef>
              <a:spcAft>
                <a:spcPts val="0"/>
              </a:spcAft>
              <a:buNone/>
            </a:pPr>
            <a:endParaRPr sz="2200">
              <a:solidFill>
                <a:srgbClr val="1B1B1B"/>
              </a:solidFill>
              <a:latin typeface="Quattrocento Sans"/>
              <a:ea typeface="Quattrocento Sans"/>
              <a:cs typeface="Quattrocento Sans"/>
              <a:sym typeface="Quattrocento Sans"/>
            </a:endParaRPr>
          </a:p>
        </p:txBody>
      </p:sp>
      <p:sp>
        <p:nvSpPr>
          <p:cNvPr id="280" name="Google Shape;280;g115053b2453_0_42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Giới thiệu về </a:t>
            </a:r>
            <a:r>
              <a:rPr lang="en-US" sz="4000" dirty="0" err="1">
                <a:solidFill>
                  <a:srgbClr val="333333"/>
                </a:solidFill>
                <a:latin typeface="Quattrocento Sans"/>
                <a:ea typeface="Quattrocento Sans"/>
                <a:cs typeface="Quattrocento Sans"/>
                <a:sym typeface="Quattrocento Sans"/>
              </a:rPr>
              <a:t>phương</a:t>
            </a:r>
            <a:r>
              <a:rPr lang="en-US" sz="4000" dirty="0">
                <a:solidFill>
                  <a:srgbClr val="333333"/>
                </a:solidFill>
                <a:latin typeface="Quattrocento Sans"/>
                <a:ea typeface="Quattrocento Sans"/>
                <a:cs typeface="Quattrocento Sans"/>
                <a:sym typeface="Quattrocento Sans"/>
              </a:rPr>
              <a:t> pháp kiểm thử Top Down</a:t>
            </a:r>
            <a:endParaRPr sz="4000" dirty="0">
              <a:solidFill>
                <a:schemeClr val="dk1"/>
              </a:solidFill>
              <a:latin typeface="Quattrocento Sans"/>
              <a:ea typeface="Quattrocento Sans"/>
              <a:cs typeface="Quattrocento Sans"/>
              <a:sym typeface="Quattrocento Sans"/>
            </a:endParaRPr>
          </a:p>
        </p:txBody>
      </p:sp>
      <p:pic>
        <p:nvPicPr>
          <p:cNvPr id="281" name="Google Shape;281;g115053b2453_0_420"/>
          <p:cNvPicPr preferRelativeResize="0"/>
          <p:nvPr/>
        </p:nvPicPr>
        <p:blipFill>
          <a:blip r:embed="rId3">
            <a:alphaModFix/>
          </a:blip>
          <a:stretch>
            <a:fillRect/>
          </a:stretch>
        </p:blipFill>
        <p:spPr>
          <a:xfrm>
            <a:off x="7159875" y="4191200"/>
            <a:ext cx="5032125" cy="254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 calcmode="lin" valueType="num">
                                      <p:cBhvr additive="base">
                                        <p:cTn id="7" dur="1000"/>
                                        <p:tgtEl>
                                          <p:spTgt spid="2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 calcmode="lin" valueType="num">
                                      <p:cBhvr additive="base">
                                        <p:cTn id="12" dur="1000"/>
                                        <p:tgtEl>
                                          <p:spTgt spid="2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 calcmode="lin" valueType="num">
                                      <p:cBhvr additive="base">
                                        <p:cTn id="17" dur="1000"/>
                                        <p:tgtEl>
                                          <p:spTgt spid="2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15053b2453_0_42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87" name="Google Shape;287;g115053b2453_0_427"/>
          <p:cNvSpPr txBox="1"/>
          <p:nvPr/>
        </p:nvSpPr>
        <p:spPr>
          <a:xfrm>
            <a:off x="347400" y="1632100"/>
            <a:ext cx="11788200" cy="5157300"/>
          </a:xfrm>
          <a:prstGeom prst="rect">
            <a:avLst/>
          </a:prstGeom>
          <a:noFill/>
          <a:ln>
            <a:noFill/>
          </a:ln>
        </p:spPr>
        <p:txBody>
          <a:bodyPr spcFirstLastPara="1" wrap="square" lIns="91425" tIns="45700" rIns="91425" bIns="45700" anchor="t" anchorCtr="0">
            <a:noAutofit/>
          </a:bodyPr>
          <a:lstStyle/>
          <a:p>
            <a:pPr marL="742950" lvl="1" indent="-304800" algn="l" rtl="0">
              <a:spcBef>
                <a:spcPts val="480"/>
              </a:spcBef>
              <a:spcAft>
                <a:spcPts val="0"/>
              </a:spcAft>
              <a:buClr>
                <a:srgbClr val="FF5A33"/>
              </a:buClr>
              <a:buSzPts val="2700"/>
              <a:buFont typeface="Quattrocento Sans"/>
              <a:buChar char="❖"/>
            </a:pPr>
            <a:r>
              <a:rPr lang="en-US" sz="2700" dirty="0">
                <a:solidFill>
                  <a:srgbClr val="172B4D"/>
                </a:solidFill>
                <a:latin typeface="Quattrocento Sans"/>
                <a:ea typeface="Quattrocento Sans"/>
                <a:cs typeface="Quattrocento Sans"/>
                <a:sym typeface="Quattrocento Sans"/>
              </a:rPr>
              <a:t>Bottom Up là </a:t>
            </a:r>
            <a:r>
              <a:rPr lang="en-US" sz="2700" dirty="0" err="1">
                <a:solidFill>
                  <a:srgbClr val="172B4D"/>
                </a:solidFill>
                <a:latin typeface="Quattrocento Sans"/>
                <a:ea typeface="Quattrocento Sans"/>
                <a:cs typeface="Quattrocento Sans"/>
                <a:sym typeface="Quattrocento Sans"/>
              </a:rPr>
              <a:t>phương</a:t>
            </a:r>
            <a:r>
              <a:rPr lang="en-US" sz="2700" dirty="0">
                <a:solidFill>
                  <a:srgbClr val="172B4D"/>
                </a:solidFill>
                <a:latin typeface="Quattrocento Sans"/>
                <a:ea typeface="Quattrocento Sans"/>
                <a:cs typeface="Quattrocento Sans"/>
                <a:sym typeface="Quattrocento Sans"/>
              </a:rPr>
              <a:t> pháp kiểm thử tích hợp </a:t>
            </a:r>
            <a:r>
              <a:rPr lang="en-US" sz="2700" dirty="0" err="1">
                <a:solidFill>
                  <a:srgbClr val="172B4D"/>
                </a:solidFill>
                <a:latin typeface="Quattrocento Sans"/>
                <a:ea typeface="Quattrocento Sans"/>
                <a:cs typeface="Quattrocento Sans"/>
                <a:sym typeface="Quattrocento Sans"/>
              </a:rPr>
              <a:t>ngược</a:t>
            </a:r>
            <a:r>
              <a:rPr lang="en-US" sz="2700" dirty="0">
                <a:solidFill>
                  <a:srgbClr val="172B4D"/>
                </a:solidFill>
                <a:latin typeface="Quattrocento Sans"/>
                <a:ea typeface="Quattrocento Sans"/>
                <a:cs typeface="Quattrocento Sans"/>
                <a:sym typeface="Quattrocento Sans"/>
              </a:rPr>
              <a:t> lại so với </a:t>
            </a:r>
            <a:r>
              <a:rPr lang="en-US" sz="2700" dirty="0" err="1">
                <a:solidFill>
                  <a:srgbClr val="172B4D"/>
                </a:solidFill>
                <a:latin typeface="Quattrocento Sans"/>
                <a:ea typeface="Quattrocento Sans"/>
                <a:cs typeface="Quattrocento Sans"/>
                <a:sym typeface="Quattrocento Sans"/>
              </a:rPr>
              <a:t>phương</a:t>
            </a:r>
            <a:r>
              <a:rPr lang="en-US" sz="2700" dirty="0">
                <a:solidFill>
                  <a:srgbClr val="172B4D"/>
                </a:solidFill>
                <a:latin typeface="Quattrocento Sans"/>
                <a:ea typeface="Quattrocento Sans"/>
                <a:cs typeface="Quattrocento Sans"/>
                <a:sym typeface="Quattrocento Sans"/>
              </a:rPr>
              <a:t> pháp Top Down. Nhờ việc tiếp </a:t>
            </a:r>
            <a:r>
              <a:rPr lang="en-US" sz="2700" dirty="0" err="1">
                <a:solidFill>
                  <a:srgbClr val="172B4D"/>
                </a:solidFill>
                <a:latin typeface="Quattrocento Sans"/>
                <a:ea typeface="Quattrocento Sans"/>
                <a:cs typeface="Quattrocento Sans"/>
                <a:sym typeface="Quattrocento Sans"/>
              </a:rPr>
              <a:t>cận</a:t>
            </a:r>
            <a:r>
              <a:rPr lang="en-US" sz="2700" dirty="0">
                <a:solidFill>
                  <a:srgbClr val="172B4D"/>
                </a:solidFill>
                <a:latin typeface="Quattrocento Sans"/>
                <a:ea typeface="Quattrocento Sans"/>
                <a:cs typeface="Quattrocento Sans"/>
                <a:sym typeface="Quattrocento Sans"/>
              </a:rPr>
              <a:t> các module từ thấp lên </a:t>
            </a:r>
            <a:r>
              <a:rPr lang="en-US" sz="2700" dirty="0" err="1">
                <a:solidFill>
                  <a:srgbClr val="172B4D"/>
                </a:solidFill>
                <a:latin typeface="Quattrocento Sans"/>
                <a:ea typeface="Quattrocento Sans"/>
                <a:cs typeface="Quattrocento Sans"/>
                <a:sym typeface="Quattrocento Sans"/>
              </a:rPr>
              <a:t>cao</a:t>
            </a:r>
            <a:r>
              <a:rPr lang="en-US" sz="2700" dirty="0">
                <a:solidFill>
                  <a:srgbClr val="172B4D"/>
                </a:solidFill>
                <a:latin typeface="Quattrocento Sans"/>
                <a:ea typeface="Quattrocento Sans"/>
                <a:cs typeface="Quattrocento Sans"/>
                <a:sym typeface="Quattrocento Sans"/>
              </a:rPr>
              <a:t>, lập trình viên có thể dễ </a:t>
            </a:r>
            <a:r>
              <a:rPr lang="en-US" sz="2700" dirty="0" err="1">
                <a:solidFill>
                  <a:srgbClr val="172B4D"/>
                </a:solidFill>
                <a:latin typeface="Quattrocento Sans"/>
                <a:ea typeface="Quattrocento Sans"/>
                <a:cs typeface="Quattrocento Sans"/>
                <a:sym typeface="Quattrocento Sans"/>
              </a:rPr>
              <a:t>dàng</a:t>
            </a:r>
            <a:r>
              <a:rPr lang="en-US" sz="2700" dirty="0">
                <a:solidFill>
                  <a:srgbClr val="172B4D"/>
                </a:solidFill>
                <a:latin typeface="Quattrocento Sans"/>
                <a:ea typeface="Quattrocento Sans"/>
                <a:cs typeface="Quattrocento Sans"/>
                <a:sym typeface="Quattrocento Sans"/>
              </a:rPr>
              <a:t> phát hiện những lỗi cơ bản nhất của phần mềm, đồng thời tìm kiếm và </a:t>
            </a:r>
            <a:r>
              <a:rPr lang="en-US" sz="2700" dirty="0" err="1">
                <a:solidFill>
                  <a:srgbClr val="172B4D"/>
                </a:solidFill>
                <a:latin typeface="Quattrocento Sans"/>
                <a:ea typeface="Quattrocento Sans"/>
                <a:cs typeface="Quattrocento Sans"/>
                <a:sym typeface="Quattrocento Sans"/>
              </a:rPr>
              <a:t>khắc</a:t>
            </a:r>
            <a:r>
              <a:rPr lang="en-US" sz="2700" dirty="0">
                <a:solidFill>
                  <a:srgbClr val="172B4D"/>
                </a:solidFill>
                <a:latin typeface="Quattrocento Sans"/>
                <a:ea typeface="Quattrocento Sans"/>
                <a:cs typeface="Quattrocento Sans"/>
                <a:sym typeface="Quattrocento Sans"/>
              </a:rPr>
              <a:t> phục lỗi ngay cả khi không cần đợi các module tích hợp lại với nhau. </a:t>
            </a:r>
            <a:r>
              <a:rPr lang="en-US" sz="2700" dirty="0" err="1">
                <a:solidFill>
                  <a:srgbClr val="172B4D"/>
                </a:solidFill>
                <a:latin typeface="Quattrocento Sans"/>
                <a:ea typeface="Quattrocento Sans"/>
                <a:cs typeface="Quattrocento Sans"/>
                <a:sym typeface="Quattrocento Sans"/>
              </a:rPr>
              <a:t>Tuy</a:t>
            </a:r>
            <a:r>
              <a:rPr lang="en-US" sz="2700" dirty="0">
                <a:solidFill>
                  <a:srgbClr val="172B4D"/>
                </a:solidFill>
                <a:latin typeface="Quattrocento Sans"/>
                <a:ea typeface="Quattrocento Sans"/>
                <a:cs typeface="Quattrocento Sans"/>
                <a:sym typeface="Quattrocento Sans"/>
              </a:rPr>
              <a:t> nhiên, </a:t>
            </a:r>
            <a:r>
              <a:rPr lang="en-US" sz="2700" dirty="0" err="1">
                <a:solidFill>
                  <a:srgbClr val="172B4D"/>
                </a:solidFill>
                <a:latin typeface="Quattrocento Sans"/>
                <a:ea typeface="Quattrocento Sans"/>
                <a:cs typeface="Quattrocento Sans"/>
                <a:sym typeface="Quattrocento Sans"/>
              </a:rPr>
              <a:t>phương</a:t>
            </a:r>
            <a:r>
              <a:rPr lang="en-US" sz="2700" dirty="0">
                <a:solidFill>
                  <a:srgbClr val="172B4D"/>
                </a:solidFill>
                <a:latin typeface="Quattrocento Sans"/>
                <a:ea typeface="Quattrocento Sans"/>
                <a:cs typeface="Quattrocento Sans"/>
                <a:sym typeface="Quattrocento Sans"/>
              </a:rPr>
              <a:t> pháp Bottom Up có sẽ không giữ được nguyên mẫu đầu tiên của hệ thống và </a:t>
            </a:r>
            <a:endParaRPr sz="2700" dirty="0">
              <a:solidFill>
                <a:srgbClr val="172B4D"/>
              </a:solidFill>
              <a:latin typeface="Quattrocento Sans"/>
              <a:ea typeface="Quattrocento Sans"/>
              <a:cs typeface="Quattrocento Sans"/>
              <a:sym typeface="Quattrocento Sans"/>
            </a:endParaRPr>
          </a:p>
          <a:p>
            <a:pPr marL="742950" lvl="0" indent="0" algn="l" rtl="0">
              <a:spcBef>
                <a:spcPts val="480"/>
              </a:spcBef>
              <a:spcAft>
                <a:spcPts val="0"/>
              </a:spcAft>
              <a:buNone/>
            </a:pPr>
            <a:r>
              <a:rPr lang="en-US" sz="2700" dirty="0">
                <a:solidFill>
                  <a:srgbClr val="172B4D"/>
                </a:solidFill>
                <a:latin typeface="Quattrocento Sans"/>
                <a:ea typeface="Quattrocento Sans"/>
                <a:cs typeface="Quattrocento Sans"/>
                <a:sym typeface="Quattrocento Sans"/>
              </a:rPr>
              <a:t>có thể </a:t>
            </a:r>
            <a:r>
              <a:rPr lang="en-US" sz="2700" dirty="0" err="1">
                <a:solidFill>
                  <a:srgbClr val="172B4D"/>
                </a:solidFill>
                <a:latin typeface="Quattrocento Sans"/>
                <a:ea typeface="Quattrocento Sans"/>
                <a:cs typeface="Quattrocento Sans"/>
                <a:sym typeface="Quattrocento Sans"/>
              </a:rPr>
              <a:t>khiến</a:t>
            </a:r>
            <a:r>
              <a:rPr lang="en-US" sz="2700" dirty="0">
                <a:solidFill>
                  <a:srgbClr val="172B4D"/>
                </a:solidFill>
                <a:latin typeface="Quattrocento Sans"/>
                <a:ea typeface="Quattrocento Sans"/>
                <a:cs typeface="Quattrocento Sans"/>
                <a:sym typeface="Quattrocento Sans"/>
              </a:rPr>
              <a:t> module quan trọng </a:t>
            </a:r>
            <a:endParaRPr sz="2700" dirty="0">
              <a:solidFill>
                <a:srgbClr val="172B4D"/>
              </a:solidFill>
              <a:latin typeface="Quattrocento Sans"/>
              <a:ea typeface="Quattrocento Sans"/>
              <a:cs typeface="Quattrocento Sans"/>
              <a:sym typeface="Quattrocento Sans"/>
            </a:endParaRPr>
          </a:p>
          <a:p>
            <a:pPr marL="742950" lvl="0" indent="0" algn="l" rtl="0">
              <a:spcBef>
                <a:spcPts val="480"/>
              </a:spcBef>
              <a:spcAft>
                <a:spcPts val="0"/>
              </a:spcAft>
              <a:buNone/>
            </a:pPr>
            <a:r>
              <a:rPr lang="en-US" sz="2700" dirty="0">
                <a:solidFill>
                  <a:srgbClr val="172B4D"/>
                </a:solidFill>
                <a:latin typeface="Quattrocento Sans"/>
                <a:ea typeface="Quattrocento Sans"/>
                <a:cs typeface="Quattrocento Sans"/>
                <a:sym typeface="Quattrocento Sans"/>
              </a:rPr>
              <a:t>của hệ thống xảy </a:t>
            </a:r>
            <a:r>
              <a:rPr lang="en-US" sz="2700" dirty="0" err="1">
                <a:solidFill>
                  <a:srgbClr val="172B4D"/>
                </a:solidFill>
                <a:latin typeface="Quattrocento Sans"/>
                <a:ea typeface="Quattrocento Sans"/>
                <a:cs typeface="Quattrocento Sans"/>
                <a:sym typeface="Quattrocento Sans"/>
              </a:rPr>
              <a:t>ra</a:t>
            </a:r>
            <a:r>
              <a:rPr lang="en-US" sz="2700" dirty="0">
                <a:solidFill>
                  <a:srgbClr val="172B4D"/>
                </a:solidFill>
                <a:latin typeface="Quattrocento Sans"/>
                <a:ea typeface="Quattrocento Sans"/>
                <a:cs typeface="Quattrocento Sans"/>
                <a:sym typeface="Quattrocento Sans"/>
              </a:rPr>
              <a:t> lỗi.</a:t>
            </a:r>
            <a:endParaRPr sz="2700" dirty="0">
              <a:solidFill>
                <a:srgbClr val="1B1B1B"/>
              </a:solidFill>
              <a:latin typeface="Quattrocento Sans"/>
              <a:ea typeface="Quattrocento Sans"/>
              <a:cs typeface="Quattrocento Sans"/>
              <a:sym typeface="Quattrocento Sans"/>
            </a:endParaRPr>
          </a:p>
          <a:p>
            <a:pPr marL="1600200" marR="342900" lvl="0" indent="0" algn="l" rtl="0">
              <a:spcBef>
                <a:spcPts val="0"/>
              </a:spcBef>
              <a:spcAft>
                <a:spcPts val="0"/>
              </a:spcAft>
              <a:buNone/>
            </a:pPr>
            <a:endParaRPr sz="2200" dirty="0">
              <a:solidFill>
                <a:srgbClr val="1B1B1B"/>
              </a:solidFill>
              <a:latin typeface="Quattrocento Sans"/>
              <a:ea typeface="Quattrocento Sans"/>
              <a:cs typeface="Quattrocento Sans"/>
              <a:sym typeface="Quattrocento Sans"/>
            </a:endParaRPr>
          </a:p>
        </p:txBody>
      </p:sp>
      <p:sp>
        <p:nvSpPr>
          <p:cNvPr id="288" name="Google Shape;288;g115053b2453_0_427"/>
          <p:cNvSpPr txBox="1"/>
          <p:nvPr/>
        </p:nvSpPr>
        <p:spPr>
          <a:xfrm>
            <a:off x="617100" y="937150"/>
            <a:ext cx="11417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Giới thiệu về </a:t>
            </a:r>
            <a:r>
              <a:rPr lang="en-US" sz="4000" dirty="0" err="1">
                <a:solidFill>
                  <a:srgbClr val="333333"/>
                </a:solidFill>
                <a:latin typeface="Quattrocento Sans"/>
                <a:ea typeface="Quattrocento Sans"/>
                <a:cs typeface="Quattrocento Sans"/>
                <a:sym typeface="Quattrocento Sans"/>
              </a:rPr>
              <a:t>phương</a:t>
            </a:r>
            <a:r>
              <a:rPr lang="en-US" sz="4000" dirty="0">
                <a:solidFill>
                  <a:srgbClr val="333333"/>
                </a:solidFill>
                <a:latin typeface="Quattrocento Sans"/>
                <a:ea typeface="Quattrocento Sans"/>
                <a:cs typeface="Quattrocento Sans"/>
                <a:sym typeface="Quattrocento Sans"/>
              </a:rPr>
              <a:t> pháp kiểm thử Bottom Up</a:t>
            </a:r>
            <a:endParaRPr sz="4000" dirty="0">
              <a:solidFill>
                <a:schemeClr val="dk1"/>
              </a:solidFill>
              <a:latin typeface="Quattrocento Sans"/>
              <a:ea typeface="Quattrocento Sans"/>
              <a:cs typeface="Quattrocento Sans"/>
              <a:sym typeface="Quattrocento Sans"/>
            </a:endParaRPr>
          </a:p>
        </p:txBody>
      </p:sp>
      <p:pic>
        <p:nvPicPr>
          <p:cNvPr id="289" name="Google Shape;289;g115053b2453_0_427"/>
          <p:cNvPicPr preferRelativeResize="0"/>
          <p:nvPr/>
        </p:nvPicPr>
        <p:blipFill>
          <a:blip r:embed="rId3">
            <a:alphaModFix/>
          </a:blip>
          <a:stretch>
            <a:fillRect/>
          </a:stretch>
        </p:blipFill>
        <p:spPr>
          <a:xfrm>
            <a:off x="7112375" y="3747412"/>
            <a:ext cx="5023225" cy="2956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 calcmode="lin" valueType="num">
                                      <p:cBhvr additive="base">
                                        <p:cTn id="7" dur="1000"/>
                                        <p:tgtEl>
                                          <p:spTgt spid="2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 calcmode="lin" valueType="num">
                                      <p:cBhvr additive="base">
                                        <p:cTn id="12" dur="1000"/>
                                        <p:tgtEl>
                                          <p:spTgt spid="2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7">
                                            <p:txEl>
                                              <p:pRg st="2" end="2"/>
                                            </p:txEl>
                                          </p:spTgt>
                                        </p:tgtEl>
                                        <p:attrNameLst>
                                          <p:attrName>style.visibility</p:attrName>
                                        </p:attrNameLst>
                                      </p:cBhvr>
                                      <p:to>
                                        <p:strVal val="visible"/>
                                      </p:to>
                                    </p:set>
                                    <p:anim calcmode="lin" valueType="num">
                                      <p:cBhvr additive="base">
                                        <p:cTn id="17" dur="1000"/>
                                        <p:tgtEl>
                                          <p:spTgt spid="28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7">
                                            <p:txEl>
                                              <p:pRg st="3" end="3"/>
                                            </p:txEl>
                                          </p:spTgt>
                                        </p:tgtEl>
                                        <p:attrNameLst>
                                          <p:attrName>style.visibility</p:attrName>
                                        </p:attrNameLst>
                                      </p:cBhvr>
                                      <p:to>
                                        <p:strVal val="visible"/>
                                      </p:to>
                                    </p:set>
                                    <p:anim calcmode="lin" valueType="num">
                                      <p:cBhvr additive="base">
                                        <p:cTn id="22" dur="1000"/>
                                        <p:tgtEl>
                                          <p:spTgt spid="28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5053b2453_0_3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295" name="Google Shape;295;g115053b2453_0_366"/>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55600" algn="l" rtl="0">
              <a:lnSpc>
                <a:spcPct val="100000"/>
              </a:lnSpc>
              <a:spcBef>
                <a:spcPts val="24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Thiết kế phần mềm và hệ thống.</a:t>
            </a:r>
            <a:endParaRPr sz="3500">
              <a:solidFill>
                <a:srgbClr val="333333"/>
              </a:solidFill>
              <a:latin typeface="Quattrocento Sans"/>
              <a:ea typeface="Quattrocento Sans"/>
              <a:cs typeface="Quattrocento Sans"/>
              <a:sym typeface="Quattrocento Sans"/>
            </a:endParaRPr>
          </a:p>
          <a:p>
            <a:pPr marL="742950" lvl="1" indent="-355600" algn="l" rtl="0">
              <a:lnSpc>
                <a:spcPct val="100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Sơ đồ phân rã chức năng.</a:t>
            </a:r>
            <a:endParaRPr sz="3500">
              <a:solidFill>
                <a:srgbClr val="333333"/>
              </a:solidFill>
              <a:latin typeface="Quattrocento Sans"/>
              <a:ea typeface="Quattrocento Sans"/>
              <a:cs typeface="Quattrocento Sans"/>
              <a:sym typeface="Quattrocento Sans"/>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và đặc tả giao thức </a:t>
            </a:r>
            <a:endParaRPr sz="3500">
              <a:solidFill>
                <a:srgbClr val="333333"/>
              </a:solidFill>
              <a:latin typeface="Quattrocento Sans"/>
              <a:ea typeface="Quattrocento Sans"/>
              <a:cs typeface="Quattrocento Sans"/>
              <a:sym typeface="Quattrocento Sans"/>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Kiến trúc ở mức thành phần và hệ thống</a:t>
            </a:r>
            <a:endParaRPr sz="3500">
              <a:solidFill>
                <a:srgbClr val="333333"/>
              </a:solidFill>
              <a:latin typeface="Quattrocento Sans"/>
              <a:ea typeface="Quattrocento Sans"/>
              <a:cs typeface="Quattrocento Sans"/>
              <a:sym typeface="Quattrocento Sans"/>
            </a:endParaRPr>
          </a:p>
          <a:p>
            <a:pPr marL="742950" lvl="1" indent="-355600" algn="l" rtl="0">
              <a:lnSpc>
                <a:spcPct val="100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Định nghĩa giao diện bên ngoài.</a:t>
            </a:r>
            <a:endParaRPr sz="3500">
              <a:solidFill>
                <a:srgbClr val="333333"/>
              </a:solidFill>
              <a:latin typeface="Quattrocento Sans"/>
              <a:ea typeface="Quattrocento Sans"/>
              <a:cs typeface="Quattrocento Sans"/>
              <a:sym typeface="Quattrocento Sans"/>
            </a:endParaRPr>
          </a:p>
        </p:txBody>
      </p:sp>
      <p:sp>
        <p:nvSpPr>
          <p:cNvPr id="296" name="Google Shape;296;g115053b2453_0_36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 calcmode="lin" valueType="num">
                                      <p:cBhvr additive="base">
                                        <p:cTn id="22" dur="1000"/>
                                        <p:tgtEl>
                                          <p:spTgt spid="29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 calcmode="lin" valueType="num">
                                      <p:cBhvr additive="base">
                                        <p:cTn id="27" dur="1000"/>
                                        <p:tgtEl>
                                          <p:spTgt spid="29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5053b2453_0_3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302" name="Google Shape;302;g115053b2453_0_378"/>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55600" algn="l" rtl="0">
              <a:lnSpc>
                <a:spcPct val="100000"/>
              </a:lnSpc>
              <a:spcBef>
                <a:spcPts val="2400"/>
              </a:spcBef>
              <a:spcAft>
                <a:spcPts val="0"/>
              </a:spcAft>
              <a:buClr>
                <a:srgbClr val="FF5A33"/>
              </a:buClr>
              <a:buSzPts val="3500"/>
              <a:buFont typeface="Quattrocento Sans"/>
              <a:buChar char="❖"/>
            </a:pPr>
            <a:r>
              <a:rPr lang="en-US" sz="3800">
                <a:solidFill>
                  <a:srgbClr val="333333"/>
                </a:solidFill>
                <a:latin typeface="Quattrocento Sans"/>
                <a:ea typeface="Quattrocento Sans"/>
                <a:cs typeface="Quattrocento Sans"/>
                <a:sym typeface="Quattrocento Sans"/>
              </a:rPr>
              <a:t>Hệ thống con, cơ sở dữ liệu, cơ sở hạ tầng .</a:t>
            </a:r>
            <a:endParaRPr sz="3800">
              <a:solidFill>
                <a:srgbClr val="333333"/>
              </a:solidFill>
              <a:latin typeface="Quattrocento Sans"/>
              <a:ea typeface="Quattrocento Sans"/>
              <a:cs typeface="Quattrocento Sans"/>
              <a:sym typeface="Quattrocento Sans"/>
            </a:endParaRPr>
          </a:p>
          <a:p>
            <a:pPr marL="742950" lvl="1" indent="-374650" algn="l" rtl="0">
              <a:lnSpc>
                <a:spcPct val="100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Giao diện lập trình ứng dụng API.</a:t>
            </a:r>
            <a:endParaRPr sz="3800">
              <a:solidFill>
                <a:srgbClr val="333333"/>
              </a:solidFill>
              <a:latin typeface="Quattrocento Sans"/>
              <a:ea typeface="Quattrocento Sans"/>
              <a:cs typeface="Quattrocento Sans"/>
              <a:sym typeface="Quattrocento Sans"/>
            </a:endParaRPr>
          </a:p>
        </p:txBody>
      </p:sp>
      <p:sp>
        <p:nvSpPr>
          <p:cNvPr id="303" name="Google Shape;303;g115053b2453_0_37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 calcmode="lin" valueType="num">
                                      <p:cBhvr additive="base">
                                        <p:cTn id="7" dur="1000"/>
                                        <p:tgtEl>
                                          <p:spTgt spid="3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2">
                                            <p:txEl>
                                              <p:pRg st="1" end="1"/>
                                            </p:txEl>
                                          </p:spTgt>
                                        </p:tgtEl>
                                        <p:attrNameLst>
                                          <p:attrName>style.visibility</p:attrName>
                                        </p:attrNameLst>
                                      </p:cBhvr>
                                      <p:to>
                                        <p:strVal val="visible"/>
                                      </p:to>
                                    </p:set>
                                    <p:anim calcmode="lin" valueType="num">
                                      <p:cBhvr additive="base">
                                        <p:cTn id="12" dur="1000"/>
                                        <p:tgtEl>
                                          <p:spTgt spid="30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15053b2453_0_3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integration testing</a:t>
            </a:r>
            <a:endParaRPr/>
          </a:p>
        </p:txBody>
      </p:sp>
      <p:sp>
        <p:nvSpPr>
          <p:cNvPr id="309" name="Google Shape;309;g115053b2453_0_384"/>
          <p:cNvSpPr txBox="1"/>
          <p:nvPr/>
        </p:nvSpPr>
        <p:spPr>
          <a:xfrm>
            <a:off x="347400" y="1632100"/>
            <a:ext cx="11649000" cy="5141100"/>
          </a:xfrm>
          <a:prstGeom prst="rect">
            <a:avLst/>
          </a:prstGeom>
          <a:noFill/>
          <a:ln>
            <a:noFill/>
          </a:ln>
        </p:spPr>
        <p:txBody>
          <a:bodyPr spcFirstLastPara="1" wrap="square" lIns="91425" tIns="45700" rIns="91425" bIns="45700" anchor="t" anchorCtr="0">
            <a:normAutofit/>
          </a:bodyPr>
          <a:lstStyle/>
          <a:p>
            <a:pPr marL="742950" lvl="1" indent="-361950">
              <a:spcBef>
                <a:spcPts val="2400"/>
              </a:spcBef>
              <a:buClr>
                <a:srgbClr val="FF5A33"/>
              </a:buClr>
              <a:buSzPts val="3600"/>
              <a:buFont typeface="Quattrocento Sans"/>
              <a:buChar char="❖"/>
            </a:pPr>
            <a:r>
              <a:rPr lang="en-US" sz="3300" dirty="0" err="1">
                <a:solidFill>
                  <a:srgbClr val="333333"/>
                </a:solidFill>
                <a:latin typeface="Quattrocento Sans"/>
                <a:ea typeface="Quattrocento Sans"/>
                <a:cs typeface="Quattrocento Sans"/>
                <a:sym typeface="Quattrocento Sans"/>
              </a:rPr>
              <a:t>cách</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kiểm</a:t>
            </a:r>
            <a:r>
              <a:rPr lang="en-US" sz="3300" dirty="0">
                <a:solidFill>
                  <a:srgbClr val="333333"/>
                </a:solidFill>
                <a:latin typeface="Quattrocento Sans"/>
                <a:ea typeface="Quattrocento Sans"/>
                <a:cs typeface="Quattrocento Sans"/>
                <a:sym typeface="Quattrocento Sans"/>
              </a:rPr>
              <a:t> thử </a:t>
            </a:r>
            <a:r>
              <a:rPr lang="en-US" sz="3300" dirty="0" err="1">
                <a:solidFill>
                  <a:srgbClr val="333333"/>
                </a:solidFill>
                <a:latin typeface="Quattrocento Sans"/>
                <a:ea typeface="Quattrocento Sans"/>
                <a:cs typeface="Quattrocento Sans"/>
                <a:sym typeface="Quattrocento Sans"/>
              </a:rPr>
              <a:t>các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tích</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hợp</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rủi</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ro</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cao</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trướcGiảm</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rủi</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ro</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bằng</a:t>
            </a:r>
            <a:r>
              <a:rPr lang="en-US" sz="3300" dirty="0">
                <a:solidFill>
                  <a:srgbClr val="333333"/>
                </a:solidFill>
                <a:latin typeface="Quattrocento Sans"/>
                <a:ea typeface="Quattrocento Sans"/>
                <a:cs typeface="Quattrocento Sans"/>
                <a:sym typeface="Quattrocento Sans"/>
              </a:rPr>
              <a:t> .</a:t>
            </a:r>
            <a:endParaRPr sz="3300" dirty="0">
              <a:solidFill>
                <a:srgbClr val="333333"/>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Arial"/>
              <a:buChar char="❖"/>
            </a:pPr>
            <a:r>
              <a:rPr lang="en-US" sz="3300" dirty="0" err="1">
                <a:solidFill>
                  <a:srgbClr val="333333"/>
                </a:solidFill>
                <a:latin typeface="Quattrocento Sans"/>
                <a:ea typeface="Quattrocento Sans"/>
                <a:cs typeface="Quattrocento Sans"/>
                <a:sym typeface="Quattrocento Sans"/>
              </a:rPr>
              <a:t>Xác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định</a:t>
            </a:r>
            <a:r>
              <a:rPr lang="en-US" sz="3300" dirty="0">
                <a:solidFill>
                  <a:srgbClr val="333333"/>
                </a:solidFill>
                <a:latin typeface="Quattrocento Sans"/>
                <a:ea typeface="Quattrocento Sans"/>
                <a:cs typeface="Quattrocento Sans"/>
                <a:sym typeface="Quattrocento Sans"/>
              </a:rPr>
              <a:t> xem </a:t>
            </a:r>
            <a:r>
              <a:rPr lang="en-US" sz="3300" dirty="0" err="1">
                <a:solidFill>
                  <a:srgbClr val="333333"/>
                </a:solidFill>
                <a:latin typeface="Quattrocento Sans"/>
                <a:ea typeface="Quattrocento Sans"/>
                <a:cs typeface="Quattrocento Sans"/>
                <a:sym typeface="Quattrocento Sans"/>
              </a:rPr>
              <a:t>hành</a:t>
            </a:r>
            <a:r>
              <a:rPr lang="en-US" sz="3300" dirty="0">
                <a:solidFill>
                  <a:srgbClr val="333333"/>
                </a:solidFill>
                <a:latin typeface="Quattrocento Sans"/>
                <a:ea typeface="Quattrocento Sans"/>
                <a:cs typeface="Quattrocento Sans"/>
                <a:sym typeface="Quattrocento Sans"/>
              </a:rPr>
              <a:t> vi </a:t>
            </a:r>
            <a:r>
              <a:rPr lang="en-US" sz="3300" dirty="0" err="1">
                <a:solidFill>
                  <a:srgbClr val="333333"/>
                </a:solidFill>
                <a:latin typeface="Quattrocento Sans"/>
                <a:ea typeface="Quattrocento Sans"/>
                <a:cs typeface="Quattrocento Sans"/>
                <a:sym typeface="Quattrocento Sans"/>
              </a:rPr>
              <a:t>chức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năng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va</a:t>
            </a:r>
            <a:r>
              <a:rPr lang="en-US" sz="3300" dirty="0">
                <a:solidFill>
                  <a:srgbClr val="333333"/>
                </a:solidFill>
                <a:latin typeface="Quattrocento Sans"/>
                <a:ea typeface="Quattrocento Sans"/>
                <a:cs typeface="Quattrocento Sans"/>
                <a:sym typeface="Quattrocento Sans"/>
              </a:rPr>
              <a:t>̀ phi </a:t>
            </a:r>
            <a:r>
              <a:rPr lang="en-US" sz="3300" dirty="0" err="1">
                <a:solidFill>
                  <a:srgbClr val="333333"/>
                </a:solidFill>
                <a:latin typeface="Quattrocento Sans"/>
                <a:ea typeface="Quattrocento Sans"/>
                <a:cs typeface="Quattrocento Sans"/>
                <a:sym typeface="Quattrocento Sans"/>
              </a:rPr>
              <a:t>chức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năng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của</a:t>
            </a:r>
            <a:r>
              <a:rPr lang="en-US" sz="3300" dirty="0">
                <a:solidFill>
                  <a:srgbClr val="333333"/>
                </a:solidFill>
                <a:latin typeface="Quattrocento Sans"/>
                <a:ea typeface="Quattrocento Sans"/>
                <a:cs typeface="Quattrocento Sans"/>
                <a:sym typeface="Quattrocento Sans"/>
              </a:rPr>
              <a:t> giao </a:t>
            </a:r>
            <a:r>
              <a:rPr lang="en-US" sz="3300" dirty="0" err="1">
                <a:solidFill>
                  <a:srgbClr val="333333"/>
                </a:solidFill>
                <a:latin typeface="Quattrocento Sans"/>
                <a:ea typeface="Quattrocento Sans"/>
                <a:cs typeface="Quattrocento Sans"/>
                <a:sym typeface="Quattrocento Sans"/>
              </a:rPr>
              <a:t>diện</a:t>
            </a:r>
            <a:r>
              <a:rPr lang="en-US" sz="3300" dirty="0">
                <a:solidFill>
                  <a:srgbClr val="333333"/>
                </a:solidFill>
                <a:latin typeface="Quattrocento Sans"/>
                <a:ea typeface="Quattrocento Sans"/>
                <a:cs typeface="Quattrocento Sans"/>
                <a:sym typeface="Quattrocento Sans"/>
              </a:rPr>
              <a:t> có </a:t>
            </a:r>
            <a:r>
              <a:rPr lang="en-US" sz="3300" dirty="0" err="1">
                <a:solidFill>
                  <a:srgbClr val="333333"/>
                </a:solidFill>
                <a:latin typeface="Quattrocento Sans"/>
                <a:ea typeface="Quattrocento Sans"/>
                <a:cs typeface="Quattrocento Sans"/>
                <a:sym typeface="Quattrocento Sans"/>
              </a:rPr>
              <a:t>đúng</a:t>
            </a:r>
            <a:r>
              <a:rPr lang="en-US" sz="3300" dirty="0">
                <a:solidFill>
                  <a:srgbClr val="333333"/>
                </a:solidFill>
                <a:latin typeface="Quattrocento Sans"/>
                <a:ea typeface="Quattrocento Sans"/>
                <a:cs typeface="Quattrocento Sans"/>
                <a:sym typeface="Quattrocento Sans"/>
              </a:rPr>
              <a:t> như </a:t>
            </a:r>
            <a:r>
              <a:rPr lang="en-US" sz="3300" dirty="0" err="1">
                <a:solidFill>
                  <a:srgbClr val="333333"/>
                </a:solidFill>
                <a:latin typeface="Quattrocento Sans"/>
                <a:ea typeface="Quattrocento Sans"/>
                <a:cs typeface="Quattrocento Sans"/>
                <a:sym typeface="Quattrocento Sans"/>
              </a:rPr>
              <a:t>được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thiết</a:t>
            </a:r>
            <a:r>
              <a:rPr lang="en-US" sz="3300" dirty="0">
                <a:solidFill>
                  <a:srgbClr val="333333"/>
                </a:solidFill>
                <a:latin typeface="Quattrocento Sans"/>
                <a:ea typeface="Quattrocento Sans"/>
                <a:cs typeface="Quattrocento Sans"/>
                <a:sym typeface="Quattrocento Sans"/>
              </a:rPr>
              <a:t> kế </a:t>
            </a:r>
            <a:r>
              <a:rPr lang="en-US" sz="3300" dirty="0" err="1">
                <a:solidFill>
                  <a:srgbClr val="333333"/>
                </a:solidFill>
                <a:latin typeface="Quattrocento Sans"/>
                <a:ea typeface="Quattrocento Sans"/>
                <a:cs typeface="Quattrocento Sans"/>
                <a:sym typeface="Quattrocento Sans"/>
              </a:rPr>
              <a:t>va</a:t>
            </a:r>
            <a:r>
              <a:rPr lang="en-US" sz="3300" dirty="0">
                <a:solidFill>
                  <a:srgbClr val="333333"/>
                </a:solidFill>
                <a:latin typeface="Quattrocento Sans"/>
                <a:ea typeface="Quattrocento Sans"/>
                <a:cs typeface="Quattrocento Sans"/>
                <a:sym typeface="Quattrocento Sans"/>
              </a:rPr>
              <a:t>̀ chỉ </a:t>
            </a:r>
            <a:r>
              <a:rPr lang="en-US" sz="3300" dirty="0" err="1">
                <a:solidFill>
                  <a:srgbClr val="333333"/>
                </a:solidFill>
                <a:latin typeface="Quattrocento Sans"/>
                <a:ea typeface="Quattrocento Sans"/>
                <a:cs typeface="Quattrocento Sans"/>
                <a:sym typeface="Quattrocento Sans"/>
              </a:rPr>
              <a:t>định</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không</a:t>
            </a:r>
            <a:r>
              <a:rPr lang="en-US" sz="3300" dirty="0">
                <a:solidFill>
                  <a:srgbClr val="333333"/>
                </a:solidFill>
                <a:latin typeface="Quattrocento Sans"/>
                <a:ea typeface="Quattrocento Sans"/>
                <a:cs typeface="Quattrocento Sans"/>
                <a:sym typeface="Quattrocento Sans"/>
              </a:rPr>
              <a:t>.</a:t>
            </a:r>
            <a:endParaRPr sz="3300" dirty="0">
              <a:solidFill>
                <a:srgbClr val="333333"/>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Arial"/>
              <a:buChar char="❖"/>
            </a:pPr>
            <a:r>
              <a:rPr lang="en-US" sz="3300" dirty="0" err="1">
                <a:solidFill>
                  <a:srgbClr val="333333"/>
                </a:solidFill>
                <a:latin typeface="Quattrocento Sans"/>
                <a:ea typeface="Quattrocento Sans"/>
                <a:cs typeface="Quattrocento Sans"/>
                <a:sym typeface="Quattrocento Sans"/>
              </a:rPr>
              <a:t>Xây</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dựng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niềm</a:t>
            </a:r>
            <a:r>
              <a:rPr lang="en-US" sz="3300" dirty="0">
                <a:solidFill>
                  <a:srgbClr val="333333"/>
                </a:solidFill>
                <a:latin typeface="Quattrocento Sans"/>
                <a:ea typeface="Quattrocento Sans"/>
                <a:cs typeface="Quattrocento Sans"/>
                <a:sym typeface="Quattrocento Sans"/>
              </a:rPr>
              <a:t> tin </a:t>
            </a:r>
            <a:r>
              <a:rPr lang="en-US" sz="3300" dirty="0" err="1">
                <a:solidFill>
                  <a:srgbClr val="333333"/>
                </a:solidFill>
                <a:latin typeface="Quattrocento Sans"/>
                <a:ea typeface="Quattrocento Sans"/>
                <a:cs typeface="Quattrocento Sans"/>
                <a:sym typeface="Quattrocento Sans"/>
              </a:rPr>
              <a:t>vào</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chất</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lượng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của</a:t>
            </a:r>
            <a:r>
              <a:rPr lang="en-US" sz="3300" dirty="0">
                <a:solidFill>
                  <a:srgbClr val="333333"/>
                </a:solidFill>
                <a:latin typeface="Quattrocento Sans"/>
                <a:ea typeface="Quattrocento Sans"/>
                <a:cs typeface="Quattrocento Sans"/>
                <a:sym typeface="Quattrocento Sans"/>
              </a:rPr>
              <a:t> giao </a:t>
            </a:r>
            <a:r>
              <a:rPr lang="en-US" sz="3300" dirty="0" err="1">
                <a:solidFill>
                  <a:srgbClr val="333333"/>
                </a:solidFill>
                <a:latin typeface="Quattrocento Sans"/>
                <a:ea typeface="Quattrocento Sans"/>
                <a:cs typeface="Quattrocento Sans"/>
                <a:sym typeface="Quattrocento Sans"/>
              </a:rPr>
              <a:t>diện</a:t>
            </a:r>
            <a:r>
              <a:rPr lang="en-US" sz="3300" dirty="0">
                <a:solidFill>
                  <a:srgbClr val="333333"/>
                </a:solidFill>
                <a:latin typeface="Quattrocento Sans"/>
                <a:ea typeface="Quattrocento Sans"/>
                <a:cs typeface="Quattrocento Sans"/>
                <a:sym typeface="Quattrocento Sans"/>
              </a:rPr>
              <a:t>.</a:t>
            </a:r>
            <a:endParaRPr sz="3300" dirty="0">
              <a:solidFill>
                <a:srgbClr val="333333"/>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Arial"/>
              <a:buChar char="❖"/>
            </a:pPr>
            <a:r>
              <a:rPr lang="en-US" sz="3300" dirty="0" err="1">
                <a:solidFill>
                  <a:srgbClr val="333333"/>
                </a:solidFill>
                <a:latin typeface="Quattrocento Sans"/>
                <a:ea typeface="Quattrocento Sans"/>
                <a:cs typeface="Quattrocento Sans"/>
                <a:sym typeface="Quattrocento Sans"/>
              </a:rPr>
              <a:t>Phát</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hiện</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lỗi</a:t>
            </a:r>
            <a:r>
              <a:rPr lang="en-US" sz="3300" dirty="0">
                <a:solidFill>
                  <a:srgbClr val="333333"/>
                </a:solidFill>
                <a:latin typeface="Quattrocento Sans"/>
                <a:ea typeface="Quattrocento Sans"/>
                <a:cs typeface="Quattrocento Sans"/>
                <a:sym typeface="Quattrocento Sans"/>
              </a:rPr>
              <a:t> trong </a:t>
            </a:r>
            <a:r>
              <a:rPr lang="en-US" sz="3300" dirty="0" err="1">
                <a:solidFill>
                  <a:srgbClr val="333333"/>
                </a:solidFill>
                <a:latin typeface="Quattrocento Sans"/>
                <a:ea typeface="Quattrocento Sans"/>
                <a:cs typeface="Quattrocento Sans"/>
                <a:sym typeface="Quattrocento Sans"/>
              </a:rPr>
              <a:t>chính</a:t>
            </a:r>
            <a:r>
              <a:rPr lang="en-US" sz="3300" dirty="0">
                <a:solidFill>
                  <a:srgbClr val="333333"/>
                </a:solidFill>
                <a:latin typeface="Quattrocento Sans"/>
                <a:ea typeface="Quattrocento Sans"/>
                <a:cs typeface="Quattrocento Sans"/>
                <a:sym typeface="Quattrocento Sans"/>
              </a:rPr>
              <a:t> giao </a:t>
            </a:r>
            <a:r>
              <a:rPr lang="en-US" sz="3300" dirty="0" err="1">
                <a:solidFill>
                  <a:srgbClr val="333333"/>
                </a:solidFill>
                <a:latin typeface="Quattrocento Sans"/>
                <a:ea typeface="Quattrocento Sans"/>
                <a:cs typeface="Quattrocento Sans"/>
                <a:sym typeface="Quattrocento Sans"/>
              </a:rPr>
              <a:t>diện</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hoặc</a:t>
            </a:r>
            <a:r>
              <a:rPr lang="en-US" sz="3300" dirty="0">
                <a:solidFill>
                  <a:srgbClr val="333333"/>
                </a:solidFill>
                <a:latin typeface="Quattrocento Sans"/>
                <a:ea typeface="Quattrocento Sans"/>
                <a:cs typeface="Quattrocento Sans"/>
                <a:sym typeface="Quattrocento Sans"/>
              </a:rPr>
              <a:t> trong </a:t>
            </a:r>
            <a:r>
              <a:rPr lang="en-US" sz="3300" dirty="0" err="1">
                <a:solidFill>
                  <a:srgbClr val="333333"/>
                </a:solidFill>
                <a:latin typeface="Quattrocento Sans"/>
                <a:ea typeface="Quattrocento Sans"/>
                <a:cs typeface="Quattrocento Sans"/>
                <a:sym typeface="Quattrocento Sans"/>
              </a:rPr>
              <a:t>thành</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phần</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hoặc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hẹ</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thống</a:t>
            </a:r>
            <a:r>
              <a:rPr lang="en-US" sz="3300" dirty="0">
                <a:solidFill>
                  <a:srgbClr val="333333"/>
                </a:solidFill>
                <a:latin typeface="Quattrocento Sans"/>
                <a:ea typeface="Quattrocento Sans"/>
                <a:cs typeface="Quattrocento Sans"/>
                <a:sym typeface="Quattrocento Sans"/>
              </a:rPr>
              <a:t> đang </a:t>
            </a:r>
            <a:r>
              <a:rPr lang="en-US" sz="3300" dirty="0" err="1">
                <a:solidFill>
                  <a:srgbClr val="333333"/>
                </a:solidFill>
                <a:latin typeface="Quattrocento Sans"/>
                <a:ea typeface="Quattrocento Sans"/>
                <a:cs typeface="Quattrocento Sans"/>
                <a:sym typeface="Quattrocento Sans"/>
              </a:rPr>
              <a:t>được</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kiểm</a:t>
            </a:r>
            <a:r>
              <a:rPr lang="en-US" sz="3300" dirty="0">
                <a:solidFill>
                  <a:srgbClr val="333333"/>
                </a:solidFill>
                <a:latin typeface="Quattrocento Sans"/>
                <a:ea typeface="Quattrocento Sans"/>
                <a:cs typeface="Quattrocento Sans"/>
                <a:sym typeface="Quattrocento Sans"/>
              </a:rPr>
              <a:t> thử </a:t>
            </a:r>
            <a:r>
              <a:rPr lang="en-US" sz="3300" dirty="0" err="1">
                <a:solidFill>
                  <a:srgbClr val="333333"/>
                </a:solidFill>
                <a:latin typeface="Quattrocento Sans"/>
                <a:ea typeface="Quattrocento Sans"/>
                <a:cs typeface="Quattrocento Sans"/>
                <a:sym typeface="Quattrocento Sans"/>
              </a:rPr>
              <a:t>cùng</a:t>
            </a:r>
            <a:r>
              <a:rPr lang="en-US" sz="3300" dirty="0">
                <a:solidFill>
                  <a:srgbClr val="333333"/>
                </a:solidFill>
                <a:latin typeface="Quattrocento Sans"/>
                <a:ea typeface="Quattrocento Sans"/>
                <a:cs typeface="Quattrocento Sans"/>
                <a:sym typeface="Quattrocento Sans"/>
              </a:rPr>
              <a:t> nhau.</a:t>
            </a:r>
            <a:endParaRPr sz="3300" dirty="0">
              <a:solidFill>
                <a:srgbClr val="333333"/>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Arial"/>
              <a:buChar char="❖"/>
            </a:pPr>
            <a:r>
              <a:rPr lang="en-US" sz="3300" dirty="0" err="1">
                <a:solidFill>
                  <a:srgbClr val="333333"/>
                </a:solidFill>
                <a:latin typeface="Quattrocento Sans"/>
                <a:ea typeface="Quattrocento Sans"/>
                <a:cs typeface="Quattrocento Sans"/>
                <a:sym typeface="Quattrocento Sans"/>
              </a:rPr>
              <a:t>Ngăn</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ngừa</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tình</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trạng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lọt</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lỗi</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xuống</a:t>
            </a:r>
            <a:r>
              <a:rPr lang="en-US" sz="3300" dirty="0">
                <a:solidFill>
                  <a:srgbClr val="333333"/>
                </a:solidFill>
                <a:latin typeface="Quattrocento Sans"/>
                <a:ea typeface="Quattrocento Sans"/>
                <a:cs typeface="Quattrocento Sans"/>
                <a:sym typeface="Quattrocento Sans"/>
              </a:rPr>
              <a:t> </a:t>
            </a:r>
            <a:r>
              <a:rPr lang="en-US" sz="3300" dirty="0" err="1">
                <a:solidFill>
                  <a:srgbClr val="333333"/>
                </a:solidFill>
                <a:latin typeface="Quattrocento Sans"/>
                <a:ea typeface="Quattrocento Sans"/>
                <a:cs typeface="Quattrocento Sans"/>
                <a:sym typeface="Quattrocento Sans"/>
              </a:rPr>
              <a:t>lần</a:t>
            </a:r>
            <a:r>
              <a:rPr lang="en-US" sz="3300" dirty="0">
                <a:solidFill>
                  <a:srgbClr val="333333"/>
                </a:solidFill>
                <a:latin typeface="Quattrocento Sans"/>
                <a:ea typeface="Quattrocento Sans"/>
                <a:cs typeface="Quattrocento Sans"/>
                <a:sym typeface="Quattrocento Sans"/>
              </a:rPr>
              <a:t> thử </a:t>
            </a:r>
            <a:r>
              <a:rPr lang="en-US" sz="3300" dirty="0" err="1">
                <a:solidFill>
                  <a:srgbClr val="333333"/>
                </a:solidFill>
                <a:latin typeface="Quattrocento Sans"/>
                <a:ea typeface="Quattrocento Sans"/>
                <a:cs typeface="Quattrocento Sans"/>
                <a:sym typeface="Quattrocento Sans"/>
              </a:rPr>
              <a:t>nghiệm</a:t>
            </a:r>
            <a:r>
              <a:rPr lang="en-US" sz="3300" dirty="0">
                <a:solidFill>
                  <a:srgbClr val="333333"/>
                </a:solidFill>
                <a:latin typeface="Quattrocento Sans"/>
                <a:ea typeface="Quattrocento Sans"/>
                <a:cs typeface="Quattrocento Sans"/>
                <a:sym typeface="Quattrocento Sans"/>
              </a:rPr>
              <a:t> sau.</a:t>
            </a:r>
            <a:endParaRPr sz="4400" dirty="0">
              <a:solidFill>
                <a:srgbClr val="333333"/>
              </a:solidFill>
              <a:latin typeface="Quattrocento Sans"/>
              <a:ea typeface="Quattrocento Sans"/>
              <a:cs typeface="Quattrocento Sans"/>
              <a:sym typeface="Quattrocento Sans"/>
            </a:endParaRPr>
          </a:p>
        </p:txBody>
      </p:sp>
      <p:sp>
        <p:nvSpPr>
          <p:cNvPr id="310" name="Google Shape;310;g115053b2453_0_38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09">
                                            <p:txEl>
                                              <p:pRg st="2" end="2"/>
                                            </p:txEl>
                                          </p:spTgt>
                                        </p:tgtEl>
                                        <p:attrNameLst>
                                          <p:attrName>style.visibility</p:attrName>
                                        </p:attrNameLst>
                                      </p:cBhvr>
                                      <p:to>
                                        <p:strVal val="visible"/>
                                      </p:to>
                                    </p:set>
                                    <p:anim calcmode="lin" valueType="num">
                                      <p:cBhvr additive="base">
                                        <p:cTn id="17" dur="1000"/>
                                        <p:tgtEl>
                                          <p:spTgt spid="30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09">
                                            <p:txEl>
                                              <p:pRg st="3" end="3"/>
                                            </p:txEl>
                                          </p:spTgt>
                                        </p:tgtEl>
                                        <p:attrNameLst>
                                          <p:attrName>style.visibility</p:attrName>
                                        </p:attrNameLst>
                                      </p:cBhvr>
                                      <p:to>
                                        <p:strVal val="visible"/>
                                      </p:to>
                                    </p:set>
                                    <p:anim calcmode="lin" valueType="num">
                                      <p:cBhvr additive="base">
                                        <p:cTn id="22" dur="1000"/>
                                        <p:tgtEl>
                                          <p:spTgt spid="30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9">
                                            <p:txEl>
                                              <p:pRg st="4" end="4"/>
                                            </p:txEl>
                                          </p:spTgt>
                                        </p:tgtEl>
                                        <p:attrNameLst>
                                          <p:attrName>style.visibility</p:attrName>
                                        </p:attrNameLst>
                                      </p:cBhvr>
                                      <p:to>
                                        <p:strVal val="visible"/>
                                      </p:to>
                                    </p:set>
                                    <p:anim calcmode="lin" valueType="num">
                                      <p:cBhvr additive="base">
                                        <p:cTn id="27" dur="1000"/>
                                        <p:tgtEl>
                                          <p:spTgt spid="309">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15053b2453_0_21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thành phần</a:t>
            </a:r>
            <a:endParaRPr sz="5400" b="1" i="0" u="none" strike="noStrike" cap="small">
              <a:solidFill>
                <a:srgbClr val="FFA15D"/>
              </a:solidFill>
              <a:latin typeface="Calibri"/>
              <a:ea typeface="Calibri"/>
              <a:cs typeface="Calibri"/>
              <a:sym typeface="Calibri"/>
            </a:endParaRPr>
          </a:p>
        </p:txBody>
      </p:sp>
      <p:cxnSp>
        <p:nvCxnSpPr>
          <p:cNvPr id="128" name="Google Shape;128;g115053b2453_0_21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5053b2453_0_21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5053b2453_0_39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component testing</a:t>
            </a:r>
            <a:endParaRPr dirty="0"/>
          </a:p>
        </p:txBody>
      </p:sp>
      <p:sp>
        <p:nvSpPr>
          <p:cNvPr id="316" name="Google Shape;316;g115053b2453_0_390"/>
          <p:cNvSpPr txBox="1"/>
          <p:nvPr/>
        </p:nvSpPr>
        <p:spPr>
          <a:xfrm>
            <a:off x="617100" y="2245125"/>
            <a:ext cx="11343000" cy="4150800"/>
          </a:xfrm>
          <a:prstGeom prst="rect">
            <a:avLst/>
          </a:prstGeom>
          <a:noFill/>
          <a:ln>
            <a:noFill/>
          </a:ln>
        </p:spPr>
        <p:txBody>
          <a:bodyPr spcFirstLastPara="1" wrap="square" lIns="91425" tIns="45700" rIns="91425" bIns="45700" anchor="t" anchorCtr="0">
            <a:noAutofit/>
          </a:bodyPr>
          <a:lstStyle/>
          <a:p>
            <a:pPr marL="914400" lvl="1" indent="-4508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 Trong kiểm thử tích hợp thành phần :</a:t>
            </a:r>
            <a:endParaRPr sz="3500">
              <a:solidFill>
                <a:srgbClr val="333333"/>
              </a:solidFill>
              <a:latin typeface="Quattrocento Sans"/>
              <a:ea typeface="Quattrocento Sans"/>
              <a:cs typeface="Quattrocento Sans"/>
              <a:sym typeface="Quattrocento Sans"/>
            </a:endParaRPr>
          </a:p>
          <a:p>
            <a:pPr marL="1371600" lvl="2" indent="-450850" algn="l" rtl="0">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Dữ liệu không chính xác, thiếu dữ liệu.</a:t>
            </a:r>
            <a:endParaRPr sz="3500">
              <a:solidFill>
                <a:srgbClr val="333333"/>
              </a:solidFill>
              <a:latin typeface="Quattrocento Sans"/>
              <a:ea typeface="Quattrocento Sans"/>
              <a:cs typeface="Quattrocento Sans"/>
              <a:sym typeface="Quattrocento Sans"/>
            </a:endParaRPr>
          </a:p>
          <a:p>
            <a:pPr marL="1371600" lvl="2" indent="-450850" algn="l" rtl="0">
              <a:lnSpc>
                <a:spcPct val="115000"/>
              </a:lnSpc>
              <a:spcBef>
                <a:spcPts val="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Trình tự hoặc thời gian gọi giao diện không chính xác.</a:t>
            </a:r>
            <a:endParaRPr sz="3500">
              <a:solidFill>
                <a:srgbClr val="333333"/>
              </a:solidFill>
              <a:latin typeface="Quattrocento Sans"/>
              <a:ea typeface="Quattrocento Sans"/>
              <a:cs typeface="Quattrocento Sans"/>
              <a:sym typeface="Quattrocento Sans"/>
            </a:endParaRPr>
          </a:p>
        </p:txBody>
      </p:sp>
      <p:sp>
        <p:nvSpPr>
          <p:cNvPr id="317" name="Google Shape;317;g115053b2453_0_390"/>
          <p:cNvSpPr txBox="1"/>
          <p:nvPr/>
        </p:nvSpPr>
        <p:spPr>
          <a:xfrm>
            <a:off x="617100" y="937150"/>
            <a:ext cx="114105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15053b2453_0_3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323" name="Google Shape;323;g115053b2453_0_396"/>
          <p:cNvSpPr txBox="1"/>
          <p:nvPr/>
        </p:nvSpPr>
        <p:spPr>
          <a:xfrm>
            <a:off x="553800" y="923875"/>
            <a:ext cx="11488500" cy="5697600"/>
          </a:xfrm>
          <a:prstGeom prst="rect">
            <a:avLst/>
          </a:prstGeom>
          <a:noFill/>
          <a:ln>
            <a:noFill/>
          </a:ln>
        </p:spPr>
        <p:txBody>
          <a:bodyPr spcFirstLastPara="1" wrap="square" lIns="91425" tIns="45700" rIns="91425" bIns="45700" anchor="t" anchorCtr="0">
            <a:noAutofit/>
          </a:bodyPr>
          <a:lstStyle/>
          <a:p>
            <a:pPr marL="1371600" lvl="2" indent="-450850" algn="l" rtl="0">
              <a:lnSpc>
                <a:spcPct val="115000"/>
              </a:lnSpc>
              <a:spcBef>
                <a:spcPts val="2800"/>
              </a:spcBef>
              <a:spcAft>
                <a:spcPts val="0"/>
              </a:spcAft>
              <a:buClr>
                <a:srgbClr val="FF5A33"/>
              </a:buClr>
              <a:buSzPts val="3500"/>
              <a:buFont typeface="Noto Sans Symbols"/>
              <a:buChar char="✓"/>
            </a:pPr>
            <a:r>
              <a:rPr lang="en-US" sz="3500">
                <a:solidFill>
                  <a:srgbClr val="333333"/>
                </a:solidFill>
                <a:latin typeface="Quattrocento Sans"/>
                <a:ea typeface="Quattrocento Sans"/>
                <a:cs typeface="Quattrocento Sans"/>
                <a:sym typeface="Quattrocento Sans"/>
              </a:rPr>
              <a:t>Giao diện không khớp, ví dụ một bên gửi tham số có giá trị &gt; 1000 nhưng bên kia chỉ mong giá trị &lt;= 1000.</a:t>
            </a:r>
            <a:endParaRPr sz="3700">
              <a:solidFill>
                <a:srgbClr val="333333"/>
              </a:solidFill>
              <a:latin typeface="Quattrocento Sans"/>
              <a:ea typeface="Quattrocento Sans"/>
              <a:cs typeface="Quattrocento Sans"/>
              <a:sym typeface="Quattrocento Sans"/>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a:t>
            </a:r>
            <a:endParaRPr sz="3700">
              <a:solidFill>
                <a:srgbClr val="333333"/>
              </a:solidFill>
              <a:latin typeface="Quattrocento Sans"/>
              <a:ea typeface="Quattrocento Sans"/>
              <a:cs typeface="Quattrocento Sans"/>
              <a:sym typeface="Quattrocento Sans"/>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Lỗi giao tiếp giữa các thành phần không được xử lý hoặc xử lý không đúng cách.</a:t>
            </a:r>
            <a:endParaRPr sz="3700">
              <a:solidFill>
                <a:srgbClr val="333333"/>
              </a:solidFill>
              <a:latin typeface="Quattrocento Sans"/>
              <a:ea typeface="Quattrocento Sans"/>
              <a:cs typeface="Quattrocento Sans"/>
              <a:sym typeface="Quattrocento Sans"/>
            </a:endParaRPr>
          </a:p>
          <a:p>
            <a:pPr marL="1371600" lvl="2" indent="-463550" algn="l" rtl="0">
              <a:lnSpc>
                <a:spcPct val="115000"/>
              </a:lnSpc>
              <a:spcBef>
                <a:spcPts val="0"/>
              </a:spcBef>
              <a:spcAft>
                <a:spcPts val="0"/>
              </a:spcAft>
              <a:buClr>
                <a:srgbClr val="FF5A33"/>
              </a:buClr>
              <a:buSzPts val="3700"/>
              <a:buFont typeface="Noto Sans Symbols"/>
              <a:buChar char="✓"/>
            </a:pPr>
            <a:r>
              <a:rPr lang="en-US" sz="3700">
                <a:solidFill>
                  <a:srgbClr val="333333"/>
                </a:solidFill>
                <a:latin typeface="Quattrocento Sans"/>
                <a:ea typeface="Quattrocento Sans"/>
                <a:cs typeface="Quattrocento Sans"/>
                <a:sym typeface="Quattrocento Sans"/>
              </a:rPr>
              <a:t>Giả định không chính xác về ý nghĩa, đơn vị hoặc ranh giới của dữ liệu được truyền giữa các thành phần.</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 calcmode="lin" valueType="num">
                                      <p:cBhvr additive="base">
                                        <p:cTn id="7" dur="1000"/>
                                        <p:tgtEl>
                                          <p:spTgt spid="3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 calcmode="lin" valueType="num">
                                      <p:cBhvr additive="base">
                                        <p:cTn id="12" dur="1000"/>
                                        <p:tgtEl>
                                          <p:spTgt spid="3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3">
                                            <p:txEl>
                                              <p:pRg st="2" end="2"/>
                                            </p:txEl>
                                          </p:spTgt>
                                        </p:tgtEl>
                                        <p:attrNameLst>
                                          <p:attrName>style.visibility</p:attrName>
                                        </p:attrNameLst>
                                      </p:cBhvr>
                                      <p:to>
                                        <p:strVal val="visible"/>
                                      </p:to>
                                    </p:set>
                                    <p:anim calcmode="lin" valueType="num">
                                      <p:cBhvr additive="base">
                                        <p:cTn id="17" dur="1000"/>
                                        <p:tgtEl>
                                          <p:spTgt spid="32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3">
                                            <p:txEl>
                                              <p:pRg st="3" end="3"/>
                                            </p:txEl>
                                          </p:spTgt>
                                        </p:tgtEl>
                                        <p:attrNameLst>
                                          <p:attrName>style.visibility</p:attrName>
                                        </p:attrNameLst>
                                      </p:cBhvr>
                                      <p:to>
                                        <p:strVal val="visible"/>
                                      </p:to>
                                    </p:set>
                                    <p:anim calcmode="lin" valueType="num">
                                      <p:cBhvr additive="base">
                                        <p:cTn id="22" dur="1000"/>
                                        <p:tgtEl>
                                          <p:spTgt spid="32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15053b2453_0_4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component testing</a:t>
            </a:r>
            <a:endParaRPr dirty="0"/>
          </a:p>
        </p:txBody>
      </p:sp>
      <p:sp>
        <p:nvSpPr>
          <p:cNvPr id="329" name="Google Shape;329;g115053b2453_0_402"/>
          <p:cNvSpPr txBox="1"/>
          <p:nvPr/>
        </p:nvSpPr>
        <p:spPr>
          <a:xfrm>
            <a:off x="471650" y="2367775"/>
            <a:ext cx="11555700" cy="4433700"/>
          </a:xfrm>
          <a:prstGeom prst="rect">
            <a:avLst/>
          </a:prstGeom>
          <a:noFill/>
          <a:ln>
            <a:noFill/>
          </a:ln>
        </p:spPr>
        <p:txBody>
          <a:bodyPr spcFirstLastPara="1" wrap="square" lIns="91425" tIns="45700" rIns="91425" bIns="45700" anchor="t" anchorCtr="0">
            <a:noAutofit/>
          </a:bodyPr>
          <a:lstStyle/>
          <a:p>
            <a:pPr marL="914400" lvl="1" indent="-469900" algn="l" rtl="0">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 Trong kiểm thử tích hợp hệ thống :</a:t>
            </a:r>
            <a:endParaRPr sz="3800">
              <a:solidFill>
                <a:srgbClr val="333333"/>
              </a:solidFill>
              <a:latin typeface="Quattrocento Sans"/>
              <a:ea typeface="Quattrocento Sans"/>
              <a:cs typeface="Quattrocento Sans"/>
              <a:sym typeface="Quattrocento Sans"/>
            </a:endParaRPr>
          </a:p>
          <a:p>
            <a:pPr marL="1371600" lvl="2" indent="-469900" algn="l" rtl="0">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Cấu trúc thông điệp không nhất quán giữa các hệ thống.</a:t>
            </a:r>
            <a:endParaRPr sz="3800">
              <a:solidFill>
                <a:srgbClr val="333333"/>
              </a:solidFill>
              <a:latin typeface="Quattrocento Sans"/>
              <a:ea typeface="Quattrocento Sans"/>
              <a:cs typeface="Quattrocento Sans"/>
              <a:sym typeface="Quattrocento Sans"/>
            </a:endParaRPr>
          </a:p>
          <a:p>
            <a:pPr marL="1371600" lvl="2" indent="-469900" algn="l" rtl="0">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Dữ liệu không chính xác, thiếu dữ liệu hoặc mã hóa dữ liệu không chính xác.</a:t>
            </a:r>
            <a:endParaRPr sz="3800">
              <a:solidFill>
                <a:srgbClr val="333333"/>
              </a:solidFill>
              <a:latin typeface="Quattrocento Sans"/>
              <a:ea typeface="Quattrocento Sans"/>
              <a:cs typeface="Quattrocento Sans"/>
              <a:sym typeface="Quattrocento Sans"/>
            </a:endParaRPr>
          </a:p>
          <a:p>
            <a:pPr marL="1371600" lvl="2" indent="-469900" algn="l" rtl="0">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Giao diện không khớp.</a:t>
            </a:r>
            <a:endParaRPr sz="3800">
              <a:solidFill>
                <a:srgbClr val="333333"/>
              </a:solidFill>
              <a:latin typeface="Quattrocento Sans"/>
              <a:ea typeface="Quattrocento Sans"/>
              <a:cs typeface="Quattrocento Sans"/>
              <a:sym typeface="Quattrocento Sans"/>
            </a:endParaRPr>
          </a:p>
          <a:p>
            <a:pPr marL="1371600" lvl="2" indent="-469900" algn="l" rtl="0">
              <a:lnSpc>
                <a:spcPct val="100000"/>
              </a:lnSpc>
              <a:spcBef>
                <a:spcPts val="0"/>
              </a:spcBef>
              <a:spcAft>
                <a:spcPts val="0"/>
              </a:spcAft>
              <a:buClr>
                <a:srgbClr val="FF5A33"/>
              </a:buClr>
              <a:buSzPts val="3800"/>
              <a:buFont typeface="Arial"/>
              <a:buChar char="✓"/>
            </a:pPr>
            <a:r>
              <a:rPr lang="en-US" sz="3800">
                <a:solidFill>
                  <a:srgbClr val="333333"/>
                </a:solidFill>
                <a:latin typeface="Quattrocento Sans"/>
                <a:ea typeface="Quattrocento Sans"/>
                <a:cs typeface="Quattrocento Sans"/>
                <a:sym typeface="Quattrocento Sans"/>
              </a:rPr>
              <a:t>Lỗi giao tiếp giữa các hệ thống.</a:t>
            </a:r>
            <a:endParaRPr sz="3800">
              <a:solidFill>
                <a:srgbClr val="333333"/>
              </a:solidFill>
              <a:latin typeface="Quattrocento Sans"/>
              <a:ea typeface="Quattrocento Sans"/>
              <a:cs typeface="Quattrocento Sans"/>
              <a:sym typeface="Quattrocento Sans"/>
            </a:endParaRPr>
          </a:p>
        </p:txBody>
      </p:sp>
      <p:sp>
        <p:nvSpPr>
          <p:cNvPr id="330" name="Google Shape;330;g115053b2453_0_402"/>
          <p:cNvSpPr txBox="1"/>
          <p:nvPr/>
        </p:nvSpPr>
        <p:spPr>
          <a:xfrm>
            <a:off x="617100" y="937150"/>
            <a:ext cx="109653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tích hợp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 calcmode="lin" valueType="num">
                                      <p:cBhvr additive="base">
                                        <p:cTn id="7" dur="1000"/>
                                        <p:tgtEl>
                                          <p:spTgt spid="32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9">
                                            <p:txEl>
                                              <p:pRg st="1" end="1"/>
                                            </p:txEl>
                                          </p:spTgt>
                                        </p:tgtEl>
                                        <p:attrNameLst>
                                          <p:attrName>style.visibility</p:attrName>
                                        </p:attrNameLst>
                                      </p:cBhvr>
                                      <p:to>
                                        <p:strVal val="visible"/>
                                      </p:to>
                                    </p:set>
                                    <p:anim calcmode="lin" valueType="num">
                                      <p:cBhvr additive="base">
                                        <p:cTn id="12" dur="1000"/>
                                        <p:tgtEl>
                                          <p:spTgt spid="32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9">
                                            <p:txEl>
                                              <p:pRg st="2" end="2"/>
                                            </p:txEl>
                                          </p:spTgt>
                                        </p:tgtEl>
                                        <p:attrNameLst>
                                          <p:attrName>style.visibility</p:attrName>
                                        </p:attrNameLst>
                                      </p:cBhvr>
                                      <p:to>
                                        <p:strVal val="visible"/>
                                      </p:to>
                                    </p:set>
                                    <p:anim calcmode="lin" valueType="num">
                                      <p:cBhvr additive="base">
                                        <p:cTn id="17" dur="1000"/>
                                        <p:tgtEl>
                                          <p:spTgt spid="32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9">
                                            <p:txEl>
                                              <p:pRg st="3" end="3"/>
                                            </p:txEl>
                                          </p:spTgt>
                                        </p:tgtEl>
                                        <p:attrNameLst>
                                          <p:attrName>style.visibility</p:attrName>
                                        </p:attrNameLst>
                                      </p:cBhvr>
                                      <p:to>
                                        <p:strVal val="visible"/>
                                      </p:to>
                                    </p:set>
                                    <p:anim calcmode="lin" valueType="num">
                                      <p:cBhvr additive="base">
                                        <p:cTn id="22" dur="1000"/>
                                        <p:tgtEl>
                                          <p:spTgt spid="32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29">
                                            <p:txEl>
                                              <p:pRg st="4" end="4"/>
                                            </p:txEl>
                                          </p:spTgt>
                                        </p:tgtEl>
                                        <p:attrNameLst>
                                          <p:attrName>style.visibility</p:attrName>
                                        </p:attrNameLst>
                                      </p:cBhvr>
                                      <p:to>
                                        <p:strVal val="visible"/>
                                      </p:to>
                                    </p:set>
                                    <p:anim calcmode="lin" valueType="num">
                                      <p:cBhvr additive="base">
                                        <p:cTn id="27" dur="1000"/>
                                        <p:tgtEl>
                                          <p:spTgt spid="329">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15053b2453_0_4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336" name="Google Shape;336;g115053b2453_0_408"/>
          <p:cNvSpPr txBox="1"/>
          <p:nvPr/>
        </p:nvSpPr>
        <p:spPr>
          <a:xfrm>
            <a:off x="553800" y="923875"/>
            <a:ext cx="11028600" cy="5661600"/>
          </a:xfrm>
          <a:prstGeom prst="rect">
            <a:avLst/>
          </a:prstGeom>
          <a:noFill/>
          <a:ln>
            <a:noFill/>
          </a:ln>
        </p:spPr>
        <p:txBody>
          <a:bodyPr spcFirstLastPara="1" wrap="square" lIns="91425" tIns="45700" rIns="91425" bIns="45700" anchor="t" anchorCtr="0">
            <a:noAutofit/>
          </a:bodyPr>
          <a:lstStyle/>
          <a:p>
            <a:pPr marL="1371600" lvl="2" indent="-476250" algn="l" rtl="0">
              <a:lnSpc>
                <a:spcPct val="100000"/>
              </a:lnSpc>
              <a:spcBef>
                <a:spcPts val="280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Lỗi giao tiếp giữa các hệ thống không được xử lý hoặc xử lý không đúng cách.</a:t>
            </a:r>
            <a:endParaRPr sz="3900">
              <a:solidFill>
                <a:srgbClr val="333333"/>
              </a:solidFill>
              <a:latin typeface="Quattrocento Sans"/>
              <a:ea typeface="Quattrocento Sans"/>
              <a:cs typeface="Quattrocento Sans"/>
              <a:sym typeface="Quattrocento Sans"/>
            </a:endParaRPr>
          </a:p>
          <a:p>
            <a:pPr marL="1371600" lvl="2" indent="-476250" algn="l" rtl="0">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Giả định không chính xác về ý nghĩa, đơn vị hoặc ranh giới của dữ liệu được truyền giữa các hệ thống.</a:t>
            </a:r>
            <a:endParaRPr sz="3900">
              <a:solidFill>
                <a:srgbClr val="333333"/>
              </a:solidFill>
              <a:latin typeface="Quattrocento Sans"/>
              <a:ea typeface="Quattrocento Sans"/>
              <a:cs typeface="Quattrocento Sans"/>
              <a:sym typeface="Quattrocento Sans"/>
            </a:endParaRPr>
          </a:p>
          <a:p>
            <a:pPr marL="1371600" lvl="2" indent="-476250" algn="l" rtl="0">
              <a:lnSpc>
                <a:spcPct val="100000"/>
              </a:lnSpc>
              <a:spcBef>
                <a:spcPts val="0"/>
              </a:spcBef>
              <a:spcAft>
                <a:spcPts val="0"/>
              </a:spcAft>
              <a:buClr>
                <a:srgbClr val="FF5A33"/>
              </a:buClr>
              <a:buSzPts val="3900"/>
              <a:buFont typeface="Arial"/>
              <a:buChar char="✓"/>
            </a:pPr>
            <a:r>
              <a:rPr lang="en-US" sz="3900">
                <a:solidFill>
                  <a:srgbClr val="333333"/>
                </a:solidFill>
                <a:latin typeface="Quattrocento Sans"/>
                <a:ea typeface="Quattrocento Sans"/>
                <a:cs typeface="Quattrocento Sans"/>
                <a:sym typeface="Quattrocento Sans"/>
              </a:rPr>
              <a:t>Không tuân thủ các quy định bảo mật bắt buộc.</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 calcmode="lin" valueType="num">
                                      <p:cBhvr additive="base">
                                        <p:cTn id="7" dur="1000"/>
                                        <p:tgtEl>
                                          <p:spTgt spid="3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6">
                                            <p:txEl>
                                              <p:pRg st="1" end="1"/>
                                            </p:txEl>
                                          </p:spTgt>
                                        </p:tgtEl>
                                        <p:attrNameLst>
                                          <p:attrName>style.visibility</p:attrName>
                                        </p:attrNameLst>
                                      </p:cBhvr>
                                      <p:to>
                                        <p:strVal val="visible"/>
                                      </p:to>
                                    </p:set>
                                    <p:anim calcmode="lin" valueType="num">
                                      <p:cBhvr additive="base">
                                        <p:cTn id="12" dur="1000"/>
                                        <p:tgtEl>
                                          <p:spTgt spid="33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6">
                                            <p:txEl>
                                              <p:pRg st="2" end="2"/>
                                            </p:txEl>
                                          </p:spTgt>
                                        </p:tgtEl>
                                        <p:attrNameLst>
                                          <p:attrName>style.visibility</p:attrName>
                                        </p:attrNameLst>
                                      </p:cBhvr>
                                      <p:to>
                                        <p:strVal val="visible"/>
                                      </p:to>
                                    </p:set>
                                    <p:anim calcmode="lin" valueType="num">
                                      <p:cBhvr additive="base">
                                        <p:cTn id="17" dur="1000"/>
                                        <p:tgtEl>
                                          <p:spTgt spid="33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15053b2453_0_4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342" name="Google Shape;342;g115053b2453_0_466"/>
          <p:cNvSpPr txBox="1"/>
          <p:nvPr/>
        </p:nvSpPr>
        <p:spPr>
          <a:xfrm>
            <a:off x="413075" y="1434725"/>
            <a:ext cx="10991700" cy="5357400"/>
          </a:xfrm>
          <a:prstGeom prst="rect">
            <a:avLst/>
          </a:prstGeom>
          <a:noFill/>
          <a:ln>
            <a:noFill/>
          </a:ln>
        </p:spPr>
        <p:txBody>
          <a:bodyPr spcFirstLastPara="1" wrap="square" lIns="91425" tIns="45700" rIns="91425" bIns="45700" anchor="t" anchorCtr="0">
            <a:noAutofit/>
          </a:bodyPr>
          <a:lstStyle/>
          <a:p>
            <a:pPr marL="914400" lvl="1" indent="-419100" algn="l" rtl="0">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tài liệu thiết kế chi tiết phù hợp trong đó các tương tác giữa mỗi thành phần được xác định rõ ràng.</a:t>
            </a:r>
            <a:endParaRPr sz="3400">
              <a:solidFill>
                <a:srgbClr val="333333"/>
              </a:solidFill>
              <a:latin typeface="Quattrocento Sans"/>
              <a:ea typeface="Quattrocento Sans"/>
              <a:cs typeface="Quattrocento Sans"/>
              <a:sym typeface="Quattrocento Sans"/>
            </a:endParaRPr>
          </a:p>
          <a:p>
            <a:pPr marL="914400" lvl="1" indent="-419100" algn="l" rtl="0">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có hệ thống quản lý cấu hình phần mềm mạnh mẽ tại chỗ. Hoặc nếu không, bạn sẽ có một thời gian khó khăn theo dõi phiên bản phù hợp của từng đơn vị, đặc biệt là nếu số lượng đơn vị được tích hợp là rất lớn.</a:t>
            </a:r>
            <a:endParaRPr sz="3400">
              <a:solidFill>
                <a:srgbClr val="333333"/>
              </a:solidFill>
              <a:latin typeface="Quattrocento Sans"/>
              <a:ea typeface="Quattrocento Sans"/>
              <a:cs typeface="Quattrocento Sans"/>
              <a:sym typeface="Quattrocento Sans"/>
            </a:endParaRPr>
          </a:p>
          <a:p>
            <a:pPr marL="914400" lvl="1" indent="-419100" algn="l" rtl="0">
              <a:lnSpc>
                <a:spcPct val="100000"/>
              </a:lnSpc>
              <a:spcBef>
                <a:spcPts val="0"/>
              </a:spcBef>
              <a:spcAft>
                <a:spcPts val="0"/>
              </a:spcAft>
              <a:buClr>
                <a:srgbClr val="FF5A33"/>
              </a:buClr>
              <a:buSzPts val="3000"/>
              <a:buFont typeface="Quattrocento Sans"/>
              <a:buChar char="❖"/>
            </a:pPr>
            <a:r>
              <a:rPr lang="en-US" sz="3400">
                <a:solidFill>
                  <a:srgbClr val="333333"/>
                </a:solidFill>
                <a:latin typeface="Quattrocento Sans"/>
                <a:ea typeface="Quattrocento Sans"/>
                <a:cs typeface="Quattrocento Sans"/>
                <a:sym typeface="Quattrocento Sans"/>
              </a:rPr>
              <a:t>Đảm bảo rằng mỗi thành phần được kiểm thử trước khi bạn bắt đầu Kiểm thử tích hợp.</a:t>
            </a:r>
            <a:endParaRPr sz="4200">
              <a:solidFill>
                <a:srgbClr val="333333"/>
              </a:solidFill>
              <a:latin typeface="Quattrocento Sans"/>
              <a:ea typeface="Quattrocento Sans"/>
              <a:cs typeface="Quattrocento Sans"/>
              <a:sym typeface="Quattrocento Sans"/>
            </a:endParaRPr>
          </a:p>
        </p:txBody>
      </p:sp>
      <p:sp>
        <p:nvSpPr>
          <p:cNvPr id="343" name="Google Shape;343;g115053b2453_0_466"/>
          <p:cNvSpPr txBox="1"/>
          <p:nvPr/>
        </p:nvSpPr>
        <p:spPr>
          <a:xfrm>
            <a:off x="579350" y="762150"/>
            <a:ext cx="11499900" cy="846600"/>
          </a:xfrm>
          <a:prstGeom prst="rect">
            <a:avLst/>
          </a:prstGeom>
          <a:noFill/>
          <a:ln>
            <a:noFill/>
          </a:ln>
        </p:spPr>
        <p:txBody>
          <a:bodyPr spcFirstLastPara="1" wrap="square" lIns="91425" tIns="91425" rIns="91425" bIns="91425" anchor="t" anchorCtr="0">
            <a:spAutoFit/>
          </a:bodyPr>
          <a:lstStyle/>
          <a:p>
            <a:pPr marL="342900" lvl="0" indent="-438150" algn="l" rtl="0">
              <a:lnSpc>
                <a:spcPct val="120000"/>
              </a:lnSpc>
              <a:spcBef>
                <a:spcPts val="4500"/>
              </a:spcBef>
              <a:spcAft>
                <a:spcPts val="0"/>
              </a:spcAft>
              <a:buClr>
                <a:srgbClr val="FF5A33"/>
              </a:buClr>
              <a:buSzPts val="4300"/>
              <a:buFont typeface="Quattrocento Sans"/>
              <a:buChar char="❑"/>
            </a:pPr>
            <a:r>
              <a:rPr lang="en-US" sz="3800">
                <a:solidFill>
                  <a:srgbClr val="333333"/>
                </a:solidFill>
                <a:latin typeface="Quattrocento Sans"/>
                <a:ea typeface="Quattrocento Sans"/>
                <a:cs typeface="Quattrocento Sans"/>
                <a:sym typeface="Quattrocento Sans"/>
              </a:rPr>
              <a:t>Một số lưu ý trước khi thực hiện kiểm thử tích hợp</a:t>
            </a:r>
            <a:endParaRPr sz="43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 calcmode="lin" valueType="num">
                                      <p:cBhvr additive="base">
                                        <p:cTn id="7" dur="1000"/>
                                        <p:tgtEl>
                                          <p:spTgt spid="3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 calcmode="lin" valueType="num">
                                      <p:cBhvr additive="base">
                                        <p:cTn id="12" dur="1000"/>
                                        <p:tgtEl>
                                          <p:spTgt spid="34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 calcmode="lin" valueType="num">
                                      <p:cBhvr additive="base">
                                        <p:cTn id="17" dur="1000"/>
                                        <p:tgtEl>
                                          <p:spTgt spid="34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5053b2453_0_501"/>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hệ thống</a:t>
            </a:r>
            <a:endParaRPr sz="5400" b="1" i="0" u="none" strike="noStrike" cap="small">
              <a:solidFill>
                <a:srgbClr val="FFA15D"/>
              </a:solidFill>
              <a:latin typeface="Calibri"/>
              <a:ea typeface="Calibri"/>
              <a:cs typeface="Calibri"/>
              <a:sym typeface="Calibri"/>
            </a:endParaRPr>
          </a:p>
        </p:txBody>
      </p:sp>
      <p:cxnSp>
        <p:nvCxnSpPr>
          <p:cNvPr id="349" name="Google Shape;349;g115053b2453_0_501"/>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50" name="Google Shape;350;g115053b2453_0_501"/>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g115053b2453_0_507"/>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15053b2453_0_5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system testing</a:t>
            </a:r>
            <a:endParaRPr dirty="0"/>
          </a:p>
        </p:txBody>
      </p:sp>
      <p:sp>
        <p:nvSpPr>
          <p:cNvPr id="361" name="Google Shape;361;g115053b2453_0_511"/>
          <p:cNvSpPr txBox="1"/>
          <p:nvPr/>
        </p:nvSpPr>
        <p:spPr>
          <a:xfrm>
            <a:off x="391325" y="1701675"/>
            <a:ext cx="10965300" cy="5061600"/>
          </a:xfrm>
          <a:prstGeom prst="rect">
            <a:avLst/>
          </a:prstGeom>
          <a:noFill/>
          <a:ln>
            <a:noFill/>
          </a:ln>
        </p:spPr>
        <p:txBody>
          <a:bodyPr spcFirstLastPara="1" wrap="square" lIns="91425" tIns="45700" rIns="91425" bIns="45700" anchor="t" anchorCtr="0">
            <a:noAutofit/>
          </a:bodyPr>
          <a:lstStyle/>
          <a:p>
            <a:pPr marL="742950" lvl="1" indent="-368300" algn="l" rtl="0">
              <a:spcBef>
                <a:spcPts val="280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Kiểm thử hệ thống là mức kiểm thử thứ 3 trong các mức kiểm thử phần mềm được thực hiện sau Integration Testing và trước </a:t>
            </a:r>
            <a:r>
              <a:rPr lang="en-US" sz="3700" dirty="0">
                <a:solidFill>
                  <a:srgbClr val="333333"/>
                </a:solidFill>
                <a:latin typeface="Quattrocento Sans"/>
                <a:ea typeface="Quattrocento Sans"/>
                <a:cs typeface="Quattrocento Sans"/>
                <a:sym typeface="Quattrocento Sans"/>
              </a:rPr>
              <a:t>Acceptance Testing</a:t>
            </a:r>
            <a:r>
              <a:rPr lang="en-US" sz="3700" dirty="0">
                <a:solidFill>
                  <a:srgbClr val="333333"/>
                </a:solidFill>
                <a:highlight>
                  <a:schemeClr val="lt1"/>
                </a:highlight>
                <a:latin typeface="Quattrocento Sans"/>
                <a:ea typeface="Quattrocento Sans"/>
                <a:cs typeface="Quattrocento Sans"/>
                <a:sym typeface="Quattrocento Sans"/>
              </a:rPr>
              <a:t>.</a:t>
            </a:r>
            <a:endParaRPr sz="3700" dirty="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Kiểm thử hệ thống </a:t>
            </a:r>
            <a:r>
              <a:rPr lang="en-US" sz="3700" dirty="0">
                <a:solidFill>
                  <a:srgbClr val="333333"/>
                </a:solidFill>
                <a:latin typeface="Quattrocento Sans"/>
                <a:ea typeface="Quattrocento Sans"/>
                <a:cs typeface="Quattrocento Sans"/>
                <a:sym typeface="Quattrocento Sans"/>
              </a:rPr>
              <a:t>là kiểm tra lại </a:t>
            </a:r>
            <a:r>
              <a:rPr lang="en-US" sz="3700" dirty="0">
                <a:solidFill>
                  <a:srgbClr val="FF0000"/>
                </a:solidFill>
                <a:latin typeface="Quattrocento Sans"/>
                <a:ea typeface="Quattrocento Sans"/>
                <a:cs typeface="Quattrocento Sans"/>
                <a:sym typeface="Quattrocento Sans"/>
              </a:rPr>
              <a:t>toàn bộ hệ thống </a:t>
            </a:r>
            <a:r>
              <a:rPr lang="en-US" sz="3700" dirty="0">
                <a:solidFill>
                  <a:srgbClr val="333333"/>
                </a:solidFill>
                <a:latin typeface="Quattrocento Sans"/>
                <a:ea typeface="Quattrocento Sans"/>
                <a:cs typeface="Quattrocento Sans"/>
                <a:sym typeface="Quattrocento Sans"/>
              </a:rPr>
              <a:t>sau khi tích hợp. Nó </a:t>
            </a:r>
            <a:r>
              <a:rPr lang="en-US" sz="3700" dirty="0" err="1">
                <a:solidFill>
                  <a:srgbClr val="333333"/>
                </a:solidFill>
                <a:latin typeface="Quattrocento Sans"/>
                <a:ea typeface="Quattrocento Sans"/>
                <a:cs typeface="Quattrocento Sans"/>
                <a:sym typeface="Quattrocento Sans"/>
              </a:rPr>
              <a:t>cho</a:t>
            </a:r>
            <a:r>
              <a:rPr lang="en-US" sz="3700" dirty="0">
                <a:solidFill>
                  <a:srgbClr val="333333"/>
                </a:solidFill>
                <a:latin typeface="Quattrocento Sans"/>
                <a:ea typeface="Quattrocento Sans"/>
                <a:cs typeface="Quattrocento Sans"/>
                <a:sym typeface="Quattrocento Sans"/>
              </a:rPr>
              <a:t> phép kiểm tra sự </a:t>
            </a:r>
            <a:r>
              <a:rPr lang="en-US" sz="3700" dirty="0" err="1">
                <a:solidFill>
                  <a:srgbClr val="333333"/>
                </a:solidFill>
                <a:latin typeface="Quattrocento Sans"/>
                <a:ea typeface="Quattrocento Sans"/>
                <a:cs typeface="Quattrocento Sans"/>
                <a:sym typeface="Quattrocento Sans"/>
              </a:rPr>
              <a:t>tuân</a:t>
            </a:r>
            <a:r>
              <a:rPr lang="en-US" sz="3700" dirty="0">
                <a:solidFill>
                  <a:srgbClr val="333333"/>
                </a:solidFill>
                <a:latin typeface="Quattrocento Sans"/>
                <a:ea typeface="Quattrocento Sans"/>
                <a:cs typeface="Quattrocento Sans"/>
                <a:sym typeface="Quattrocento Sans"/>
              </a:rPr>
              <a:t> thủ của hệ thống </a:t>
            </a:r>
            <a:r>
              <a:rPr lang="en-US" sz="3700" dirty="0" err="1">
                <a:solidFill>
                  <a:srgbClr val="333333"/>
                </a:solidFill>
                <a:latin typeface="Quattrocento Sans"/>
                <a:ea typeface="Quattrocento Sans"/>
                <a:cs typeface="Quattrocento Sans"/>
                <a:sym typeface="Quattrocento Sans"/>
              </a:rPr>
              <a:t>theo</a:t>
            </a:r>
            <a:r>
              <a:rPr lang="en-US" sz="3700" dirty="0">
                <a:solidFill>
                  <a:srgbClr val="333333"/>
                </a:solidFill>
                <a:latin typeface="Quattrocento Sans"/>
                <a:ea typeface="Quattrocento Sans"/>
                <a:cs typeface="Quattrocento Sans"/>
                <a:sym typeface="Quattrocento Sans"/>
              </a:rPr>
              <a:t> yêu cầu. </a:t>
            </a:r>
            <a:r>
              <a:rPr lang="en-US" sz="3700" dirty="0" err="1">
                <a:solidFill>
                  <a:srgbClr val="333333"/>
                </a:solidFill>
                <a:latin typeface="Quattrocento Sans"/>
                <a:ea typeface="Quattrocento Sans"/>
                <a:cs typeface="Quattrocento Sans"/>
                <a:sym typeface="Quattrocento Sans"/>
              </a:rPr>
              <a:t>Loại</a:t>
            </a:r>
            <a:r>
              <a:rPr lang="en-US" sz="3700" dirty="0">
                <a:solidFill>
                  <a:srgbClr val="333333"/>
                </a:solidFill>
                <a:latin typeface="Quattrocento Sans"/>
                <a:ea typeface="Quattrocento Sans"/>
                <a:cs typeface="Quattrocento Sans"/>
                <a:sym typeface="Quattrocento Sans"/>
              </a:rPr>
              <a:t> kiểm thử này kiểm tra sự tương tác tổng thể của các thành phần. </a:t>
            </a:r>
            <a:r>
              <a:rPr lang="en-US" sz="3700" dirty="0">
                <a:solidFill>
                  <a:srgbClr val="FF0000"/>
                </a:solidFill>
                <a:latin typeface="Quattrocento Sans"/>
                <a:ea typeface="Quattrocento Sans"/>
                <a:cs typeface="Quattrocento Sans"/>
                <a:sym typeface="Quattrocento Sans"/>
              </a:rPr>
              <a:t>Nó liên quan đến tải, </a:t>
            </a:r>
            <a:r>
              <a:rPr lang="en-US" sz="3700" dirty="0" err="1">
                <a:solidFill>
                  <a:srgbClr val="FF0000"/>
                </a:solidFill>
                <a:latin typeface="Quattrocento Sans"/>
                <a:ea typeface="Quattrocento Sans"/>
                <a:cs typeface="Quattrocento Sans"/>
                <a:sym typeface="Quattrocento Sans"/>
              </a:rPr>
              <a:t>hiệu</a:t>
            </a:r>
            <a:r>
              <a:rPr lang="en-US" sz="3700" dirty="0">
                <a:solidFill>
                  <a:srgbClr val="FF0000"/>
                </a:solidFill>
                <a:latin typeface="Quattrocento Sans"/>
                <a:ea typeface="Quattrocento Sans"/>
                <a:cs typeface="Quattrocento Sans"/>
                <a:sym typeface="Quattrocento Sans"/>
              </a:rPr>
              <a:t> </a:t>
            </a:r>
            <a:r>
              <a:rPr lang="en-US" sz="3700" dirty="0" err="1">
                <a:solidFill>
                  <a:srgbClr val="FF0000"/>
                </a:solidFill>
                <a:latin typeface="Quattrocento Sans"/>
                <a:ea typeface="Quattrocento Sans"/>
                <a:cs typeface="Quattrocento Sans"/>
                <a:sym typeface="Quattrocento Sans"/>
              </a:rPr>
              <a:t>suất</a:t>
            </a:r>
            <a:r>
              <a:rPr lang="en-US" sz="3700" dirty="0">
                <a:solidFill>
                  <a:srgbClr val="FF0000"/>
                </a:solidFill>
                <a:latin typeface="Quattrocento Sans"/>
                <a:ea typeface="Quattrocento Sans"/>
                <a:cs typeface="Quattrocento Sans"/>
                <a:sym typeface="Quattrocento Sans"/>
              </a:rPr>
              <a:t>, độ tin </a:t>
            </a:r>
            <a:r>
              <a:rPr lang="en-US" sz="3700" dirty="0" err="1">
                <a:solidFill>
                  <a:srgbClr val="FF0000"/>
                </a:solidFill>
                <a:latin typeface="Quattrocento Sans"/>
                <a:ea typeface="Quattrocento Sans"/>
                <a:cs typeface="Quattrocento Sans"/>
                <a:sym typeface="Quattrocento Sans"/>
              </a:rPr>
              <a:t>cậy</a:t>
            </a:r>
            <a:r>
              <a:rPr lang="en-US" sz="3700" dirty="0">
                <a:solidFill>
                  <a:srgbClr val="FF0000"/>
                </a:solidFill>
                <a:latin typeface="Quattrocento Sans"/>
                <a:ea typeface="Quattrocento Sans"/>
                <a:cs typeface="Quattrocento Sans"/>
                <a:sym typeface="Quattrocento Sans"/>
              </a:rPr>
              <a:t> và kiểm tra bảo mật</a:t>
            </a:r>
            <a:r>
              <a:rPr lang="en-US" sz="3700" dirty="0">
                <a:solidFill>
                  <a:srgbClr val="333333"/>
                </a:solidFill>
                <a:latin typeface="Quattrocento Sans"/>
                <a:ea typeface="Quattrocento Sans"/>
                <a:cs typeface="Quattrocento Sans"/>
                <a:sym typeface="Quattrocento Sans"/>
              </a:rPr>
              <a:t>.</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362" name="Google Shape;362;g115053b2453_0_511"/>
          <p:cNvSpPr txBox="1"/>
          <p:nvPr/>
        </p:nvSpPr>
        <p:spPr>
          <a:xfrm>
            <a:off x="613350" y="901275"/>
            <a:ext cx="109653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a:buChar char="❑"/>
            </a:pPr>
            <a:r>
              <a:rPr lang="en-US" sz="4000" dirty="0">
                <a:solidFill>
                  <a:srgbClr val="333333"/>
                </a:solidFill>
                <a:latin typeface="Quattrocento Sans"/>
                <a:ea typeface="Quattrocento Sans"/>
                <a:cs typeface="Quattrocento Sans"/>
                <a:sym typeface="Quattrocento Sans"/>
              </a:rPr>
              <a:t>System Testing - Kiểm thử hệ thống</a:t>
            </a:r>
            <a:endParaRPr sz="52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 calcmode="lin" valueType="num">
                                      <p:cBhvr additive="base">
                                        <p:cTn id="7" dur="1000"/>
                                        <p:tgtEl>
                                          <p:spTgt spid="36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1">
                                            <p:txEl>
                                              <p:pRg st="1" end="1"/>
                                            </p:txEl>
                                          </p:spTgt>
                                        </p:tgtEl>
                                        <p:attrNameLst>
                                          <p:attrName>style.visibility</p:attrName>
                                        </p:attrNameLst>
                                      </p:cBhvr>
                                      <p:to>
                                        <p:strVal val="visible"/>
                                      </p:to>
                                    </p:set>
                                    <p:anim calcmode="lin" valueType="num">
                                      <p:cBhvr additive="base">
                                        <p:cTn id="12" dur="1000"/>
                                        <p:tgtEl>
                                          <p:spTgt spid="36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15053b2453_0_5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368" name="Google Shape;368;g115053b2453_0_517"/>
          <p:cNvSpPr txBox="1"/>
          <p:nvPr/>
        </p:nvSpPr>
        <p:spPr>
          <a:xfrm>
            <a:off x="391325" y="898200"/>
            <a:ext cx="11311200" cy="5061600"/>
          </a:xfrm>
          <a:prstGeom prst="rect">
            <a:avLst/>
          </a:prstGeom>
          <a:noFill/>
          <a:ln>
            <a:noFill/>
          </a:ln>
        </p:spPr>
        <p:txBody>
          <a:bodyPr spcFirstLastPara="1" wrap="square" lIns="91425" tIns="45700" rIns="91425" bIns="45700" anchor="t" anchorCtr="0">
            <a:noAutofit/>
          </a:bodyPr>
          <a:lstStyle/>
          <a:p>
            <a:pPr marL="742950" lvl="1" indent="-355600" algn="l" rtl="0">
              <a:spcBef>
                <a:spcPts val="28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Kiểm thử hệ thống có thể dựa vào báo cáo phân tích rủi ro, đặc tả yêu cầu phần mềm, chức năng, quy trình nghiệp vụ, trường hợp sử dụng, hoặc đặc tả tổng quan về hành vi hệ thống, tương tác với hệ điều hành và các tài nguyên hệ thống.</a:t>
            </a:r>
            <a:endParaRPr sz="35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anim calcmode="lin" valueType="num">
                                      <p:cBhvr additive="base">
                                        <p:cTn id="7" dur="1000"/>
                                        <p:tgtEl>
                                          <p:spTgt spid="36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5053b2453_0_52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374" name="Google Shape;374;g115053b2453_0_52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hệ thống</a:t>
            </a:r>
            <a:endParaRPr sz="4000">
              <a:solidFill>
                <a:schemeClr val="dk1"/>
              </a:solidFill>
              <a:latin typeface="Quattrocento Sans"/>
              <a:ea typeface="Quattrocento Sans"/>
              <a:cs typeface="Quattrocento Sans"/>
              <a:sym typeface="Quattrocento Sans"/>
            </a:endParaRPr>
          </a:p>
        </p:txBody>
      </p:sp>
      <p:pic>
        <p:nvPicPr>
          <p:cNvPr id="375" name="Google Shape;375;g115053b2453_0_528"/>
          <p:cNvPicPr preferRelativeResize="0"/>
          <p:nvPr/>
        </p:nvPicPr>
        <p:blipFill>
          <a:blip r:embed="rId3">
            <a:alphaModFix/>
          </a:blip>
          <a:stretch>
            <a:fillRect/>
          </a:stretch>
        </p:blipFill>
        <p:spPr>
          <a:xfrm>
            <a:off x="1026838" y="2090075"/>
            <a:ext cx="10138325" cy="42108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115053b2453_0_339"/>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15053b2453_0_5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system testing</a:t>
            </a:r>
            <a:endParaRPr dirty="0"/>
          </a:p>
        </p:txBody>
      </p:sp>
      <p:sp>
        <p:nvSpPr>
          <p:cNvPr id="381" name="Google Shape;381;g115053b2453_0_537"/>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30200" algn="l" rtl="0">
              <a:lnSpc>
                <a:spcPct val="100000"/>
              </a:lnSpc>
              <a:spcBef>
                <a:spcPts val="2400"/>
              </a:spcBef>
              <a:spcAft>
                <a:spcPts val="0"/>
              </a:spcAft>
              <a:buClr>
                <a:srgbClr val="FF5A33"/>
              </a:buClr>
              <a:buSzPts val="3100"/>
              <a:buFont typeface="Quattrocento Sans"/>
              <a:buChar char="❖"/>
            </a:pPr>
            <a:r>
              <a:rPr lang="en-US" sz="3600" dirty="0">
                <a:solidFill>
                  <a:srgbClr val="333333"/>
                </a:solidFill>
                <a:latin typeface="Quattrocento Sans"/>
                <a:ea typeface="Quattrocento Sans"/>
                <a:cs typeface="Quattrocento Sans"/>
                <a:sym typeface="Quattrocento Sans"/>
              </a:rPr>
              <a:t>Đặc tả yêu cầu hệ thống và phần mềm (chức năng và phi chức năng).</a:t>
            </a:r>
            <a:endParaRPr sz="3600" dirty="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600" dirty="0">
                <a:solidFill>
                  <a:srgbClr val="333333"/>
                </a:solidFill>
                <a:latin typeface="Quattrocento Sans"/>
                <a:ea typeface="Quattrocento Sans"/>
                <a:cs typeface="Quattrocento Sans"/>
                <a:sym typeface="Quattrocento Sans"/>
              </a:rPr>
              <a:t>Báo cáo phân tích </a:t>
            </a:r>
            <a:r>
              <a:rPr lang="en-US" sz="3600" dirty="0" err="1">
                <a:solidFill>
                  <a:srgbClr val="333333"/>
                </a:solidFill>
                <a:latin typeface="Quattrocento Sans"/>
                <a:ea typeface="Quattrocento Sans"/>
                <a:cs typeface="Quattrocento Sans"/>
                <a:sym typeface="Quattrocento Sans"/>
              </a:rPr>
              <a:t>rủi</a:t>
            </a:r>
            <a:r>
              <a:rPr lang="en-US" sz="3600" dirty="0">
                <a:solidFill>
                  <a:srgbClr val="333333"/>
                </a:solidFill>
                <a:latin typeface="Quattrocento Sans"/>
                <a:ea typeface="Quattrocento Sans"/>
                <a:cs typeface="Quattrocento Sans"/>
                <a:sym typeface="Quattrocento Sans"/>
              </a:rPr>
              <a:t> </a:t>
            </a:r>
            <a:r>
              <a:rPr lang="en-US" sz="3600" dirty="0" err="1">
                <a:solidFill>
                  <a:srgbClr val="333333"/>
                </a:solidFill>
                <a:latin typeface="Quattrocento Sans"/>
                <a:ea typeface="Quattrocento Sans"/>
                <a:cs typeface="Quattrocento Sans"/>
                <a:sym typeface="Quattrocento Sans"/>
              </a:rPr>
              <a:t>ro</a:t>
            </a:r>
            <a:r>
              <a:rPr lang="en-US" sz="3600" dirty="0">
                <a:solidFill>
                  <a:srgbClr val="333333"/>
                </a:solidFill>
                <a:latin typeface="Quattrocento Sans"/>
                <a:ea typeface="Quattrocento Sans"/>
                <a:cs typeface="Quattrocento Sans"/>
                <a:sym typeface="Quattrocento Sans"/>
              </a:rPr>
              <a:t> trường hợp sử dụng.</a:t>
            </a:r>
            <a:endParaRPr sz="3600" dirty="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600" dirty="0">
                <a:solidFill>
                  <a:srgbClr val="333333"/>
                </a:solidFill>
                <a:latin typeface="Quattrocento Sans"/>
                <a:ea typeface="Quattrocento Sans"/>
                <a:cs typeface="Quattrocento Sans"/>
                <a:sym typeface="Quattrocento Sans"/>
              </a:rPr>
              <a:t>Yêu cầu của người dùng.</a:t>
            </a:r>
            <a:endParaRPr sz="3600" dirty="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600" dirty="0">
                <a:solidFill>
                  <a:srgbClr val="333333"/>
                </a:solidFill>
                <a:latin typeface="Quattrocento Sans"/>
                <a:ea typeface="Quattrocento Sans"/>
                <a:cs typeface="Quattrocento Sans"/>
                <a:sym typeface="Quattrocento Sans"/>
              </a:rPr>
              <a:t>Mô hình hành vi hệ thống.</a:t>
            </a:r>
            <a:endParaRPr sz="3600" dirty="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600" dirty="0">
                <a:solidFill>
                  <a:srgbClr val="333333"/>
                </a:solidFill>
                <a:latin typeface="Quattrocento Sans"/>
                <a:ea typeface="Quattrocento Sans"/>
                <a:cs typeface="Quattrocento Sans"/>
                <a:sym typeface="Quattrocento Sans"/>
              </a:rPr>
              <a:t>Sơ đồ </a:t>
            </a:r>
            <a:r>
              <a:rPr lang="en-US" sz="3600" dirty="0" err="1">
                <a:solidFill>
                  <a:srgbClr val="333333"/>
                </a:solidFill>
                <a:latin typeface="Quattrocento Sans"/>
                <a:ea typeface="Quattrocento Sans"/>
                <a:cs typeface="Quattrocento Sans"/>
                <a:sym typeface="Quattrocento Sans"/>
              </a:rPr>
              <a:t>trạng</a:t>
            </a:r>
            <a:r>
              <a:rPr lang="en-US" sz="3600" dirty="0">
                <a:solidFill>
                  <a:srgbClr val="333333"/>
                </a:solidFill>
                <a:latin typeface="Quattrocento Sans"/>
                <a:ea typeface="Quattrocento Sans"/>
                <a:cs typeface="Quattrocento Sans"/>
                <a:sym typeface="Quattrocento Sans"/>
              </a:rPr>
              <a:t> thái hệ thống.</a:t>
            </a:r>
            <a:endParaRPr sz="3600" dirty="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600" dirty="0">
                <a:solidFill>
                  <a:srgbClr val="333333"/>
                </a:solidFill>
                <a:latin typeface="Quattrocento Sans"/>
                <a:ea typeface="Quattrocento Sans"/>
                <a:cs typeface="Quattrocento Sans"/>
                <a:sym typeface="Quattrocento Sans"/>
              </a:rPr>
              <a:t>Hướng dẫn sử dụng.</a:t>
            </a:r>
            <a:endParaRPr sz="4700" dirty="0">
              <a:solidFill>
                <a:srgbClr val="333333"/>
              </a:solidFill>
              <a:latin typeface="Quattrocento Sans"/>
              <a:ea typeface="Quattrocento Sans"/>
              <a:cs typeface="Quattrocento Sans"/>
              <a:sym typeface="Quattrocento Sans"/>
            </a:endParaRPr>
          </a:p>
        </p:txBody>
      </p:sp>
      <p:sp>
        <p:nvSpPr>
          <p:cNvPr id="382" name="Google Shape;382;g115053b2453_0_53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anim calcmode="lin" valueType="num">
                                      <p:cBhvr additive="base">
                                        <p:cTn id="7" dur="1000"/>
                                        <p:tgtEl>
                                          <p:spTgt spid="38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1">
                                            <p:txEl>
                                              <p:pRg st="1" end="1"/>
                                            </p:txEl>
                                          </p:spTgt>
                                        </p:tgtEl>
                                        <p:attrNameLst>
                                          <p:attrName>style.visibility</p:attrName>
                                        </p:attrNameLst>
                                      </p:cBhvr>
                                      <p:to>
                                        <p:strVal val="visible"/>
                                      </p:to>
                                    </p:set>
                                    <p:anim calcmode="lin" valueType="num">
                                      <p:cBhvr additive="base">
                                        <p:cTn id="12" dur="1000"/>
                                        <p:tgtEl>
                                          <p:spTgt spid="38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1">
                                            <p:txEl>
                                              <p:pRg st="2" end="2"/>
                                            </p:txEl>
                                          </p:spTgt>
                                        </p:tgtEl>
                                        <p:attrNameLst>
                                          <p:attrName>style.visibility</p:attrName>
                                        </p:attrNameLst>
                                      </p:cBhvr>
                                      <p:to>
                                        <p:strVal val="visible"/>
                                      </p:to>
                                    </p:set>
                                    <p:anim calcmode="lin" valueType="num">
                                      <p:cBhvr additive="base">
                                        <p:cTn id="17" dur="1000"/>
                                        <p:tgtEl>
                                          <p:spTgt spid="38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1">
                                            <p:txEl>
                                              <p:pRg st="3" end="3"/>
                                            </p:txEl>
                                          </p:spTgt>
                                        </p:tgtEl>
                                        <p:attrNameLst>
                                          <p:attrName>style.visibility</p:attrName>
                                        </p:attrNameLst>
                                      </p:cBhvr>
                                      <p:to>
                                        <p:strVal val="visible"/>
                                      </p:to>
                                    </p:set>
                                    <p:anim calcmode="lin" valueType="num">
                                      <p:cBhvr additive="base">
                                        <p:cTn id="22" dur="1000"/>
                                        <p:tgtEl>
                                          <p:spTgt spid="38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81">
                                            <p:txEl>
                                              <p:pRg st="4" end="4"/>
                                            </p:txEl>
                                          </p:spTgt>
                                        </p:tgtEl>
                                        <p:attrNameLst>
                                          <p:attrName>style.visibility</p:attrName>
                                        </p:attrNameLst>
                                      </p:cBhvr>
                                      <p:to>
                                        <p:strVal val="visible"/>
                                      </p:to>
                                    </p:set>
                                    <p:anim calcmode="lin" valueType="num">
                                      <p:cBhvr additive="base">
                                        <p:cTn id="27" dur="1000"/>
                                        <p:tgtEl>
                                          <p:spTgt spid="381">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81">
                                            <p:txEl>
                                              <p:pRg st="5" end="5"/>
                                            </p:txEl>
                                          </p:spTgt>
                                        </p:tgtEl>
                                        <p:attrNameLst>
                                          <p:attrName>style.visibility</p:attrName>
                                        </p:attrNameLst>
                                      </p:cBhvr>
                                      <p:to>
                                        <p:strVal val="visible"/>
                                      </p:to>
                                    </p:set>
                                    <p:anim calcmode="lin" valueType="num">
                                      <p:cBhvr additive="base">
                                        <p:cTn id="32" dur="1000"/>
                                        <p:tgtEl>
                                          <p:spTgt spid="381">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15053b2453_0_54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388" name="Google Shape;388;g115053b2453_0_543"/>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68300" algn="l" rtl="0">
              <a:spcBef>
                <a:spcPts val="2400"/>
              </a:spcBef>
              <a:spcAft>
                <a:spcPts val="0"/>
              </a:spcAft>
              <a:buClr>
                <a:srgbClr val="FF5A33"/>
              </a:buClr>
              <a:buSzPts val="3700"/>
              <a:buFont typeface="Quattrocento Sans"/>
              <a:buChar char="❖"/>
            </a:pPr>
            <a:r>
              <a:rPr lang="en-US" sz="4100" dirty="0" err="1">
                <a:solidFill>
                  <a:srgbClr val="333333"/>
                </a:solidFill>
                <a:latin typeface="Quattrocento Sans"/>
                <a:ea typeface="Quattrocento Sans"/>
                <a:cs typeface="Quattrocento Sans"/>
                <a:sym typeface="Quattrocento Sans"/>
              </a:rPr>
              <a:t>Phần</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cứng</a:t>
            </a:r>
            <a:r>
              <a:rPr lang="en-US" sz="4100" dirty="0">
                <a:solidFill>
                  <a:srgbClr val="333333"/>
                </a:solidFill>
                <a:latin typeface="Quattrocento Sans"/>
                <a:ea typeface="Quattrocento Sans"/>
                <a:cs typeface="Quattrocento Sans"/>
                <a:sym typeface="Quattrocento Sans"/>
              </a:rPr>
              <a:t>/</a:t>
            </a:r>
            <a:r>
              <a:rPr lang="en-US" sz="4100" dirty="0" err="1">
                <a:solidFill>
                  <a:srgbClr val="333333"/>
                </a:solidFill>
                <a:latin typeface="Quattrocento Sans"/>
                <a:ea typeface="Quattrocento Sans"/>
                <a:cs typeface="Quattrocento Sans"/>
                <a:sym typeface="Quattrocento Sans"/>
              </a:rPr>
              <a:t>phần</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mềm</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hẹ</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thống</a:t>
            </a:r>
            <a:r>
              <a:rPr lang="en-US" sz="4100" dirty="0">
                <a:solidFill>
                  <a:srgbClr val="333333"/>
                </a:solidFill>
                <a:latin typeface="Quattrocento Sans"/>
                <a:ea typeface="Quattrocento Sans"/>
                <a:cs typeface="Quattrocento Sans"/>
                <a:sym typeface="Quattrocento Sans"/>
              </a:rPr>
              <a:t>.</a:t>
            </a:r>
            <a:endParaRPr sz="4100" dirty="0">
              <a:solidFill>
                <a:srgbClr val="333333"/>
              </a:solidFill>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Quattrocento Sans"/>
              <a:buChar char="❖"/>
            </a:pPr>
            <a:r>
              <a:rPr lang="en-US" sz="4100" dirty="0" err="1">
                <a:solidFill>
                  <a:srgbClr val="333333"/>
                </a:solidFill>
                <a:latin typeface="Quattrocento Sans"/>
                <a:ea typeface="Quattrocento Sans"/>
                <a:cs typeface="Quattrocento Sans"/>
                <a:sym typeface="Quattrocento Sans"/>
              </a:rPr>
              <a:t>Hẹ</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điều</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hành</a:t>
            </a:r>
            <a:r>
              <a:rPr lang="en-US" sz="4100" dirty="0">
                <a:solidFill>
                  <a:srgbClr val="333333"/>
                </a:solidFill>
                <a:latin typeface="Quattrocento Sans"/>
                <a:ea typeface="Quattrocento Sans"/>
                <a:cs typeface="Quattrocento Sans"/>
                <a:sym typeface="Quattrocento Sans"/>
              </a:rPr>
              <a:t>.</a:t>
            </a:r>
            <a:endParaRPr sz="4100" dirty="0">
              <a:solidFill>
                <a:srgbClr val="333333"/>
              </a:solidFill>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Quattrocento Sans"/>
              <a:buChar char="❖"/>
            </a:pPr>
            <a:r>
              <a:rPr lang="en-US" sz="4100" dirty="0">
                <a:solidFill>
                  <a:srgbClr val="333333"/>
                </a:solidFill>
                <a:latin typeface="Quattrocento Sans"/>
                <a:ea typeface="Quattrocento Sans"/>
                <a:cs typeface="Quattrocento Sans"/>
                <a:sym typeface="Quattrocento Sans"/>
              </a:rPr>
              <a:t>Cấu hình </a:t>
            </a:r>
            <a:r>
              <a:rPr lang="en-US" sz="4100" dirty="0" err="1">
                <a:solidFill>
                  <a:srgbClr val="333333"/>
                </a:solidFill>
                <a:latin typeface="Quattrocento Sans"/>
                <a:ea typeface="Quattrocento Sans"/>
                <a:cs typeface="Quattrocento Sans"/>
                <a:sym typeface="Quattrocento Sans"/>
              </a:rPr>
              <a:t>hẹ</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thống</a:t>
            </a:r>
            <a:r>
              <a:rPr lang="en-US" sz="4100" dirty="0">
                <a:solidFill>
                  <a:srgbClr val="333333"/>
                </a:solidFill>
                <a:latin typeface="Quattrocento Sans"/>
                <a:ea typeface="Quattrocento Sans"/>
                <a:cs typeface="Quattrocento Sans"/>
                <a:sym typeface="Quattrocento Sans"/>
              </a:rPr>
              <a:t> đang </a:t>
            </a:r>
            <a:r>
              <a:rPr lang="en-US" sz="4100" dirty="0" err="1">
                <a:solidFill>
                  <a:srgbClr val="333333"/>
                </a:solidFill>
                <a:latin typeface="Quattrocento Sans"/>
                <a:ea typeface="Quattrocento Sans"/>
                <a:cs typeface="Quattrocento Sans"/>
                <a:sym typeface="Quattrocento Sans"/>
              </a:rPr>
              <a:t>kiểm</a:t>
            </a:r>
            <a:r>
              <a:rPr lang="en-US" sz="4100" dirty="0">
                <a:solidFill>
                  <a:srgbClr val="333333"/>
                </a:solidFill>
                <a:latin typeface="Quattrocento Sans"/>
                <a:ea typeface="Quattrocento Sans"/>
                <a:cs typeface="Quattrocento Sans"/>
                <a:sym typeface="Quattrocento Sans"/>
              </a:rPr>
              <a:t> thử.</a:t>
            </a:r>
            <a:endParaRPr sz="4100" dirty="0">
              <a:solidFill>
                <a:srgbClr val="333333"/>
              </a:solidFill>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Noto Sans Symbols"/>
              <a:buChar char="❖"/>
            </a:pPr>
            <a:r>
              <a:rPr lang="en-US" sz="4100" dirty="0" err="1">
                <a:solidFill>
                  <a:srgbClr val="333333"/>
                </a:solidFill>
                <a:latin typeface="Quattrocento Sans"/>
                <a:ea typeface="Quattrocento Sans"/>
                <a:cs typeface="Quattrocento Sans"/>
                <a:sym typeface="Quattrocento Sans"/>
              </a:rPr>
              <a:t>Cấu</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hình</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hẹ</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thống</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va</a:t>
            </a:r>
            <a:r>
              <a:rPr lang="en-US" sz="4100" dirty="0">
                <a:solidFill>
                  <a:srgbClr val="333333"/>
                </a:solidFill>
                <a:latin typeface="Quattrocento Sans"/>
                <a:ea typeface="Quattrocento Sans"/>
                <a:cs typeface="Quattrocento Sans"/>
                <a:sym typeface="Quattrocento Sans"/>
              </a:rPr>
              <a:t>̀ dữ </a:t>
            </a:r>
            <a:r>
              <a:rPr lang="en-US" sz="4100" dirty="0" err="1">
                <a:solidFill>
                  <a:srgbClr val="333333"/>
                </a:solidFill>
                <a:latin typeface="Quattrocento Sans"/>
                <a:ea typeface="Quattrocento Sans"/>
                <a:cs typeface="Quattrocento Sans"/>
                <a:sym typeface="Quattrocento Sans"/>
              </a:rPr>
              <a:t>liệu</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cấu</a:t>
            </a:r>
            <a:r>
              <a:rPr lang="en-US" sz="4100" dirty="0">
                <a:solidFill>
                  <a:srgbClr val="333333"/>
                </a:solidFill>
                <a:latin typeface="Quattrocento Sans"/>
                <a:ea typeface="Quattrocento Sans"/>
                <a:cs typeface="Quattrocento Sans"/>
                <a:sym typeface="Quattrocento Sans"/>
              </a:rPr>
              <a:t> </a:t>
            </a:r>
            <a:r>
              <a:rPr lang="en-US" sz="4100" dirty="0" err="1">
                <a:solidFill>
                  <a:srgbClr val="333333"/>
                </a:solidFill>
                <a:latin typeface="Quattrocento Sans"/>
                <a:ea typeface="Quattrocento Sans"/>
                <a:cs typeface="Quattrocento Sans"/>
                <a:sym typeface="Quattrocento Sans"/>
              </a:rPr>
              <a:t>hình</a:t>
            </a:r>
            <a:r>
              <a:rPr lang="en-US" sz="4100" dirty="0">
                <a:solidFill>
                  <a:srgbClr val="333333"/>
                </a:solidFill>
                <a:latin typeface="Quattrocento Sans"/>
                <a:ea typeface="Quattrocento Sans"/>
                <a:cs typeface="Quattrocento Sans"/>
                <a:sym typeface="Quattrocento Sans"/>
              </a:rPr>
              <a:t>.</a:t>
            </a:r>
            <a:endParaRPr sz="5200" dirty="0">
              <a:solidFill>
                <a:srgbClr val="333333"/>
              </a:solidFill>
              <a:latin typeface="Quattrocento Sans"/>
              <a:ea typeface="Quattrocento Sans"/>
              <a:cs typeface="Quattrocento Sans"/>
              <a:sym typeface="Quattrocento Sans"/>
            </a:endParaRPr>
          </a:p>
        </p:txBody>
      </p:sp>
      <p:sp>
        <p:nvSpPr>
          <p:cNvPr id="389" name="Google Shape;389;g115053b2453_0_54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 calcmode="lin" valueType="num">
                                      <p:cBhvr additive="base">
                                        <p:cTn id="7" dur="1000"/>
                                        <p:tgtEl>
                                          <p:spTgt spid="38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 calcmode="lin" valueType="num">
                                      <p:cBhvr additive="base">
                                        <p:cTn id="12" dur="1000"/>
                                        <p:tgtEl>
                                          <p:spTgt spid="38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8">
                                            <p:txEl>
                                              <p:pRg st="2" end="2"/>
                                            </p:txEl>
                                          </p:spTgt>
                                        </p:tgtEl>
                                        <p:attrNameLst>
                                          <p:attrName>style.visibility</p:attrName>
                                        </p:attrNameLst>
                                      </p:cBhvr>
                                      <p:to>
                                        <p:strVal val="visible"/>
                                      </p:to>
                                    </p:set>
                                    <p:anim calcmode="lin" valueType="num">
                                      <p:cBhvr additive="base">
                                        <p:cTn id="17" dur="1000"/>
                                        <p:tgtEl>
                                          <p:spTgt spid="38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88">
                                            <p:txEl>
                                              <p:pRg st="3" end="3"/>
                                            </p:txEl>
                                          </p:spTgt>
                                        </p:tgtEl>
                                        <p:attrNameLst>
                                          <p:attrName>style.visibility</p:attrName>
                                        </p:attrNameLst>
                                      </p:cBhvr>
                                      <p:to>
                                        <p:strVal val="visible"/>
                                      </p:to>
                                    </p:set>
                                    <p:anim calcmode="lin" valueType="num">
                                      <p:cBhvr additive="base">
                                        <p:cTn id="22" dur="1000"/>
                                        <p:tgtEl>
                                          <p:spTgt spid="38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115053b2453_0_5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395" name="Google Shape;395;g115053b2453_0_549"/>
          <p:cNvSpPr txBox="1"/>
          <p:nvPr/>
        </p:nvSpPr>
        <p:spPr>
          <a:xfrm>
            <a:off x="660325" y="1660250"/>
            <a:ext cx="10922100" cy="5112900"/>
          </a:xfrm>
          <a:prstGeom prst="rect">
            <a:avLst/>
          </a:prstGeom>
          <a:noFill/>
          <a:ln>
            <a:noFill/>
          </a:ln>
        </p:spPr>
        <p:txBody>
          <a:bodyPr spcFirstLastPara="1" wrap="square" lIns="91425" tIns="45700" rIns="91425" bIns="45700" anchor="t" anchorCtr="0">
            <a:normAutofit lnSpcReduction="10000"/>
          </a:bodyPr>
          <a:lstStyle/>
          <a:p>
            <a:pPr marL="742950" lvl="1" indent="-355600" algn="l" rtl="0">
              <a:spcBef>
                <a:spcPts val="280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Giảm thiểu rủi ro.</a:t>
            </a:r>
            <a:endParaRPr sz="3500">
              <a:solidFill>
                <a:srgbClr val="333333"/>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định các hành vi chức năng và phi chức năng của hệ thống có như được chỉ định hay không.</a:t>
            </a:r>
            <a:endParaRPr sz="3500">
              <a:solidFill>
                <a:srgbClr val="333333"/>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Xác minh rằng hệ thống đã hoàn tất và sẽ hoạt động đúng như mong đợi.</a:t>
            </a:r>
            <a:endParaRPr sz="3500">
              <a:solidFill>
                <a:srgbClr val="333333"/>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Xây dựng niềm tin vào chất lượng của toàn bộ hệ thống phát hiện lỗi.</a:t>
            </a:r>
            <a:endParaRPr sz="3500">
              <a:solidFill>
                <a:srgbClr val="333333"/>
              </a:solidFill>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Arial"/>
              <a:buChar char="❖"/>
            </a:pPr>
            <a:r>
              <a:rPr lang="en-US" sz="3500">
                <a:solidFill>
                  <a:srgbClr val="333333"/>
                </a:solidFill>
                <a:latin typeface="Quattrocento Sans"/>
                <a:ea typeface="Quattrocento Sans"/>
                <a:cs typeface="Quattrocento Sans"/>
                <a:sym typeface="Quattrocento Sans"/>
              </a:rPr>
              <a:t>Ngăn ngừa tình trạng lọt lỗi xuống lần thử nghiệm sau hoặc xuống khâu sản xuất.</a:t>
            </a:r>
            <a:endParaRPr sz="3500">
              <a:solidFill>
                <a:srgbClr val="333333"/>
              </a:solidFill>
              <a:latin typeface="Quattrocento Sans"/>
              <a:ea typeface="Quattrocento Sans"/>
              <a:cs typeface="Quattrocento Sans"/>
              <a:sym typeface="Quattrocento Sans"/>
            </a:endParaRPr>
          </a:p>
        </p:txBody>
      </p:sp>
      <p:sp>
        <p:nvSpPr>
          <p:cNvPr id="396" name="Google Shape;396;g115053b2453_0_54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 calcmode="lin" valueType="num">
                                      <p:cBhvr additive="base">
                                        <p:cTn id="7" dur="1000"/>
                                        <p:tgtEl>
                                          <p:spTgt spid="3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5">
                                            <p:txEl>
                                              <p:pRg st="1" end="1"/>
                                            </p:txEl>
                                          </p:spTgt>
                                        </p:tgtEl>
                                        <p:attrNameLst>
                                          <p:attrName>style.visibility</p:attrName>
                                        </p:attrNameLst>
                                      </p:cBhvr>
                                      <p:to>
                                        <p:strVal val="visible"/>
                                      </p:to>
                                    </p:set>
                                    <p:anim calcmode="lin" valueType="num">
                                      <p:cBhvr additive="base">
                                        <p:cTn id="12" dur="1000"/>
                                        <p:tgtEl>
                                          <p:spTgt spid="3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95">
                                            <p:txEl>
                                              <p:pRg st="2" end="2"/>
                                            </p:txEl>
                                          </p:spTgt>
                                        </p:tgtEl>
                                        <p:attrNameLst>
                                          <p:attrName>style.visibility</p:attrName>
                                        </p:attrNameLst>
                                      </p:cBhvr>
                                      <p:to>
                                        <p:strVal val="visible"/>
                                      </p:to>
                                    </p:set>
                                    <p:anim calcmode="lin" valueType="num">
                                      <p:cBhvr additive="base">
                                        <p:cTn id="17" dur="1000"/>
                                        <p:tgtEl>
                                          <p:spTgt spid="39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95">
                                            <p:txEl>
                                              <p:pRg st="3" end="3"/>
                                            </p:txEl>
                                          </p:spTgt>
                                        </p:tgtEl>
                                        <p:attrNameLst>
                                          <p:attrName>style.visibility</p:attrName>
                                        </p:attrNameLst>
                                      </p:cBhvr>
                                      <p:to>
                                        <p:strVal val="visible"/>
                                      </p:to>
                                    </p:set>
                                    <p:anim calcmode="lin" valueType="num">
                                      <p:cBhvr additive="base">
                                        <p:cTn id="22" dur="1000"/>
                                        <p:tgtEl>
                                          <p:spTgt spid="39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95">
                                            <p:txEl>
                                              <p:pRg st="4" end="4"/>
                                            </p:txEl>
                                          </p:spTgt>
                                        </p:tgtEl>
                                        <p:attrNameLst>
                                          <p:attrName>style.visibility</p:attrName>
                                        </p:attrNameLst>
                                      </p:cBhvr>
                                      <p:to>
                                        <p:strVal val="visible"/>
                                      </p:to>
                                    </p:set>
                                    <p:anim calcmode="lin" valueType="num">
                                      <p:cBhvr additive="base">
                                        <p:cTn id="27" dur="1000"/>
                                        <p:tgtEl>
                                          <p:spTgt spid="39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15053b2453_0_55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402" name="Google Shape;402;g115053b2453_0_555"/>
          <p:cNvSpPr txBox="1"/>
          <p:nvPr/>
        </p:nvSpPr>
        <p:spPr>
          <a:xfrm>
            <a:off x="933900" y="2169650"/>
            <a:ext cx="10648200" cy="43317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Tính toán không chính xác.</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Hành vi chức năng hoặc phi chức năng không chính xác hoặc không như mong đợi của hệ thống.</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Sự kiểm soát và/hoặc luồng công việc không chính xác trong hệ thống.</a:t>
            </a:r>
            <a:endParaRPr sz="3900">
              <a:solidFill>
                <a:srgbClr val="333333"/>
              </a:solidFill>
              <a:latin typeface="Quattrocento Sans"/>
              <a:ea typeface="Quattrocento Sans"/>
              <a:cs typeface="Quattrocento Sans"/>
              <a:sym typeface="Quattrocento Sans"/>
            </a:endParaRPr>
          </a:p>
        </p:txBody>
      </p:sp>
      <p:sp>
        <p:nvSpPr>
          <p:cNvPr id="403" name="Google Shape;403;g115053b2453_0_555"/>
          <p:cNvSpPr txBox="1"/>
          <p:nvPr/>
        </p:nvSpPr>
        <p:spPr>
          <a:xfrm>
            <a:off x="613350" y="762150"/>
            <a:ext cx="109653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hệ thống</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2">
                                            <p:txEl>
                                              <p:pRg st="0" end="0"/>
                                            </p:txEl>
                                          </p:spTgt>
                                        </p:tgtEl>
                                        <p:attrNameLst>
                                          <p:attrName>style.visibility</p:attrName>
                                        </p:attrNameLst>
                                      </p:cBhvr>
                                      <p:to>
                                        <p:strVal val="visible"/>
                                      </p:to>
                                    </p:set>
                                    <p:anim calcmode="lin" valueType="num">
                                      <p:cBhvr additive="base">
                                        <p:cTn id="7" dur="1000"/>
                                        <p:tgtEl>
                                          <p:spTgt spid="40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2">
                                            <p:txEl>
                                              <p:pRg st="1" end="1"/>
                                            </p:txEl>
                                          </p:spTgt>
                                        </p:tgtEl>
                                        <p:attrNameLst>
                                          <p:attrName>style.visibility</p:attrName>
                                        </p:attrNameLst>
                                      </p:cBhvr>
                                      <p:to>
                                        <p:strVal val="visible"/>
                                      </p:to>
                                    </p:set>
                                    <p:anim calcmode="lin" valueType="num">
                                      <p:cBhvr additive="base">
                                        <p:cTn id="12" dur="1000"/>
                                        <p:tgtEl>
                                          <p:spTgt spid="40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2">
                                            <p:txEl>
                                              <p:pRg st="2" end="2"/>
                                            </p:txEl>
                                          </p:spTgt>
                                        </p:tgtEl>
                                        <p:attrNameLst>
                                          <p:attrName>style.visibility</p:attrName>
                                        </p:attrNameLst>
                                      </p:cBhvr>
                                      <p:to>
                                        <p:strVal val="visible"/>
                                      </p:to>
                                    </p:set>
                                    <p:anim calcmode="lin" valueType="num">
                                      <p:cBhvr additive="base">
                                        <p:cTn id="17" dur="1000"/>
                                        <p:tgtEl>
                                          <p:spTgt spid="40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15053b2453_0_56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system testing</a:t>
            </a:r>
            <a:endParaRPr/>
          </a:p>
        </p:txBody>
      </p:sp>
      <p:sp>
        <p:nvSpPr>
          <p:cNvPr id="409" name="Google Shape;409;g115053b2453_0_561"/>
          <p:cNvSpPr txBox="1"/>
          <p:nvPr/>
        </p:nvSpPr>
        <p:spPr>
          <a:xfrm>
            <a:off x="510000" y="858450"/>
            <a:ext cx="11172000" cy="51411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Không thực hiện đúng và đủ các tác vụ có chức năng đầu-cuối.</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một cách đúng đắn trong môi trường thực tế.</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Hệ thống không hoạt động đúng như được mô tả trong hướng dẫn sử dụng.</a:t>
            </a:r>
            <a:endParaRPr sz="39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 calcmode="lin" valueType="num">
                                      <p:cBhvr additive="base">
                                        <p:cTn id="7" dur="1000"/>
                                        <p:tgtEl>
                                          <p:spTgt spid="4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9">
                                            <p:txEl>
                                              <p:pRg st="1" end="1"/>
                                            </p:txEl>
                                          </p:spTgt>
                                        </p:tgtEl>
                                        <p:attrNameLst>
                                          <p:attrName>style.visibility</p:attrName>
                                        </p:attrNameLst>
                                      </p:cBhvr>
                                      <p:to>
                                        <p:strVal val="visible"/>
                                      </p:to>
                                    </p:set>
                                    <p:anim calcmode="lin" valueType="num">
                                      <p:cBhvr additive="base">
                                        <p:cTn id="12" dur="1000"/>
                                        <p:tgtEl>
                                          <p:spTgt spid="40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9">
                                            <p:txEl>
                                              <p:pRg st="2" end="2"/>
                                            </p:txEl>
                                          </p:spTgt>
                                        </p:tgtEl>
                                        <p:attrNameLst>
                                          <p:attrName>style.visibility</p:attrName>
                                        </p:attrNameLst>
                                      </p:cBhvr>
                                      <p:to>
                                        <p:strVal val="visible"/>
                                      </p:to>
                                    </p:set>
                                    <p:anim calcmode="lin" valueType="num">
                                      <p:cBhvr additive="base">
                                        <p:cTn id="17" dur="1000"/>
                                        <p:tgtEl>
                                          <p:spTgt spid="40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5053b2453_0_69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15" name="Google Shape;415;g115053b2453_0_69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16" name="Google Shape;416;g115053b2453_0_69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7" name="Google Shape;417;g115053b2453_0_69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g115053b2453_0_69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Component Testing - Kiểm thử thành phần</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Integration Testing - Kiểm thử tích hợp</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System Testing - Kiểm thử hệ thống</a:t>
            </a:r>
            <a:endParaRPr sz="2200" b="1">
              <a:solidFill>
                <a:srgbClr val="333333"/>
              </a:solidFill>
              <a:latin typeface="Quattrocento Sans"/>
              <a:ea typeface="Quattrocento Sans"/>
              <a:cs typeface="Quattrocento Sans"/>
              <a:sym typeface="Quattrocento Sans"/>
            </a:endParaRPr>
          </a:p>
        </p:txBody>
      </p:sp>
      <p:sp>
        <p:nvSpPr>
          <p:cNvPr id="419" name="Google Shape;419;g115053b2453_0_69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420" name="Google Shape;420;g115053b2453_0_693"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115053b2453_0_7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26" name="Google Shape;426;g115053b2453_0_70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27" name="Google Shape;427;g115053b2453_0_7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8" name="Google Shape;428;g115053b2453_0_7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g115053b2453_0_70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Acceptance Testing - Kiểm thử chấp nhận</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Smoke Testing - Kiểm thử khói</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Sanity Testing - Kiểm thử độ tỉnh táo</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Regression Testing - Kiểm thử hồi quy</a:t>
            </a:r>
            <a:endParaRPr sz="2200" b="1">
              <a:solidFill>
                <a:srgbClr val="333333"/>
              </a:solidFill>
              <a:latin typeface="Quattrocento Sans"/>
              <a:ea typeface="Quattrocento Sans"/>
              <a:cs typeface="Quattrocento Sans"/>
              <a:sym typeface="Quattrocento Sans"/>
            </a:endParaRPr>
          </a:p>
        </p:txBody>
      </p:sp>
      <p:sp>
        <p:nvSpPr>
          <p:cNvPr id="430" name="Google Shape;430;g115053b2453_0_7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431" name="Google Shape;431;g115053b2453_0_703"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g1144c493137_0_0"/>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115053b2453_0_472"/>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5A33"/>
              </a:buClr>
              <a:buSzPts val="2200"/>
              <a:buNone/>
            </a:pPr>
            <a:r>
              <a:rPr lang="en-US"/>
              <a:t>Bài 3: Các mức độ trong kiểm thử phần mềm</a:t>
            </a:r>
            <a:endParaRPr/>
          </a:p>
        </p:txBody>
      </p:sp>
      <p:sp>
        <p:nvSpPr>
          <p:cNvPr id="442" name="Google Shape;442;g115053b2453_0_472"/>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 (P2)</a:t>
            </a:r>
            <a:endParaRPr/>
          </a:p>
        </p:txBody>
      </p:sp>
      <p:pic>
        <p:nvPicPr>
          <p:cNvPr id="443" name="Google Shape;443;g115053b2453_0_472"/>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115053b2453_0_48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449" name="Google Shape;449;g115053b2453_0_486"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450" name="Google Shape;450;g115053b2453_0_486"/>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1" name="Google Shape;451;g115053b2453_0_486"/>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452" name="Google Shape;452;g115053b2453_0_486"/>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Acceptance Testing - Kiểm thử chấp nhận</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Smoke Testing - Kiểm thử khói</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Sanity Testing - Kiểm thử độ tỉnh táo</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Regression Testing - Kiểm thử hồi quy</a:t>
            </a:r>
            <a:endParaRPr sz="2200" b="1">
              <a:solidFill>
                <a:srgbClr val="333333"/>
              </a:solidFill>
              <a:latin typeface="Quattrocento Sans"/>
              <a:ea typeface="Quattrocento Sans"/>
              <a:cs typeface="Quattrocento Sans"/>
              <a:sym typeface="Quattrocento Sans"/>
            </a:endParaRPr>
          </a:p>
        </p:txBody>
      </p:sp>
      <p:sp>
        <p:nvSpPr>
          <p:cNvPr id="453" name="Google Shape;453;g115053b2453_0_486"/>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15053b2453_0_1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component testing</a:t>
            </a:r>
            <a:endParaRPr dirty="0"/>
          </a:p>
        </p:txBody>
      </p:sp>
      <p:sp>
        <p:nvSpPr>
          <p:cNvPr id="140" name="Google Shape;140;g115053b2453_0_106"/>
          <p:cNvSpPr txBox="1"/>
          <p:nvPr/>
        </p:nvSpPr>
        <p:spPr>
          <a:xfrm>
            <a:off x="617100" y="1701675"/>
            <a:ext cx="115749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Hay còn gọi là Unit Testing là một mức kiểm thử đầu tiên trong kiểm thử phần mềm với mục đích để xác nhận từng thành phần của phần mềm được phát triển đúng như được thiết kế. </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Unit testing là mức test nhỏ nhất trong </a:t>
            </a:r>
            <a:r>
              <a:rPr lang="en-US" sz="3600" dirty="0" err="1">
                <a:latin typeface="Quattrocento Sans"/>
                <a:ea typeface="Quattrocento Sans"/>
                <a:cs typeface="Quattrocento Sans"/>
                <a:sym typeface="Quattrocento Sans"/>
              </a:rPr>
              <a:t>bất</a:t>
            </a:r>
            <a:r>
              <a:rPr lang="en-US" sz="3600" dirty="0">
                <a:latin typeface="Quattrocento Sans"/>
                <a:ea typeface="Quattrocento Sans"/>
                <a:cs typeface="Quattrocento Sans"/>
                <a:sym typeface="Quattrocento Sans"/>
              </a:rPr>
              <a:t> kỳ phần mềm nào. Các hàm (Function), thủ tục (Procedure), lớp (Class), hoặc các </a:t>
            </a:r>
            <a:r>
              <a:rPr lang="en-US" sz="3600" dirty="0" err="1">
                <a:latin typeface="Quattrocento Sans"/>
                <a:ea typeface="Quattrocento Sans"/>
                <a:cs typeface="Quattrocento Sans"/>
                <a:sym typeface="Quattrocento Sans"/>
              </a:rPr>
              <a:t>phương</a:t>
            </a:r>
            <a:r>
              <a:rPr lang="en-US" sz="3600" dirty="0">
                <a:latin typeface="Quattrocento Sans"/>
                <a:ea typeface="Quattrocento Sans"/>
                <a:cs typeface="Quattrocento Sans"/>
                <a:sym typeface="Quattrocento Sans"/>
              </a:rPr>
              <a:t> thức (Method) đều có thể được xem là Unit.</a:t>
            </a:r>
            <a:endParaRPr sz="3600" dirty="0">
              <a:latin typeface="Quattrocento Sans"/>
              <a:ea typeface="Quattrocento Sans"/>
              <a:cs typeface="Quattrocento Sans"/>
              <a:sym typeface="Quattrocento Sans"/>
            </a:endParaRPr>
          </a:p>
        </p:txBody>
      </p:sp>
      <p:sp>
        <p:nvSpPr>
          <p:cNvPr id="141" name="Google Shape;141;g115053b2453_0_10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Component Testing - Kiểm thử thành phần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1000"/>
                                        <p:tgtEl>
                                          <p:spTgt spid="1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 calcmode="lin" valueType="num">
                                      <p:cBhvr additive="base">
                                        <p:cTn id="12" dur="1000"/>
                                        <p:tgtEl>
                                          <p:spTgt spid="14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14513c2892_1_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chấp nhận</a:t>
            </a:r>
            <a:endParaRPr sz="5400" b="1" i="0" u="none" strike="noStrike" cap="small">
              <a:solidFill>
                <a:srgbClr val="FFA15D"/>
              </a:solidFill>
              <a:latin typeface="Calibri"/>
              <a:ea typeface="Calibri"/>
              <a:cs typeface="Calibri"/>
              <a:sym typeface="Calibri"/>
            </a:endParaRPr>
          </a:p>
        </p:txBody>
      </p:sp>
      <p:cxnSp>
        <p:nvCxnSpPr>
          <p:cNvPr id="459" name="Google Shape;459;g114513c2892_1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60" name="Google Shape;460;g114513c2892_1_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g114513c2892_1_6"/>
          <p:cNvPicPr preferRelativeResize="0"/>
          <p:nvPr/>
        </p:nvPicPr>
        <p:blipFill>
          <a:blip r:embed="rId3">
            <a:alphaModFix/>
          </a:blip>
          <a:stretch>
            <a:fillRect/>
          </a:stretch>
        </p:blipFill>
        <p:spPr>
          <a:xfrm>
            <a:off x="2255150" y="372300"/>
            <a:ext cx="6939251" cy="61705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14513c2892_1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471" name="Google Shape;471;g114513c2892_1_10"/>
          <p:cNvSpPr txBox="1"/>
          <p:nvPr/>
        </p:nvSpPr>
        <p:spPr>
          <a:xfrm>
            <a:off x="307975" y="1456875"/>
            <a:ext cx="11408100" cy="49749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a:t>
            </a:r>
            <a:r>
              <a:rPr lang="en-US" sz="3500" dirty="0" err="1">
                <a:latin typeface="Quattrocento Sans"/>
                <a:ea typeface="Quattrocento Sans"/>
                <a:cs typeface="Quattrocento Sans"/>
                <a:sym typeface="Quattrocento Sans"/>
              </a:rPr>
              <a:t>chấp</a:t>
            </a:r>
            <a:r>
              <a:rPr lang="en-US" sz="3500" dirty="0">
                <a:latin typeface="Quattrocento Sans"/>
                <a:ea typeface="Quattrocento Sans"/>
                <a:cs typeface="Quattrocento Sans"/>
                <a:sym typeface="Quattrocento Sans"/>
              </a:rPr>
              <a:t> nhận là mức thứ 4 được thực hiện sau khi hoàn thành kiểm thử hệ thống và trước khi đưa sản phẩm vào sử dụng chính thức.</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a:t>
            </a:r>
            <a:r>
              <a:rPr lang="en-US" sz="3500" dirty="0" err="1">
                <a:latin typeface="Quattrocento Sans"/>
                <a:ea typeface="Quattrocento Sans"/>
                <a:cs typeface="Quattrocento Sans"/>
                <a:sym typeface="Quattrocento Sans"/>
              </a:rPr>
              <a:t>chấp</a:t>
            </a:r>
            <a:r>
              <a:rPr lang="en-US" sz="3500" dirty="0">
                <a:latin typeface="Quattrocento Sans"/>
                <a:ea typeface="Quattrocento Sans"/>
                <a:cs typeface="Quattrocento Sans"/>
                <a:sym typeface="Quattrocento Sans"/>
              </a:rPr>
              <a:t> nhận chính thức liên quan đến yêu cầu và quy trình kinh doanh để xác định liệu hệ thống có đáp ứng tiêu chí </a:t>
            </a:r>
            <a:r>
              <a:rPr lang="en-US" sz="3500" dirty="0" err="1">
                <a:latin typeface="Quattrocento Sans"/>
                <a:ea typeface="Quattrocento Sans"/>
                <a:cs typeface="Quattrocento Sans"/>
                <a:sym typeface="Quattrocento Sans"/>
              </a:rPr>
              <a:t>chấp</a:t>
            </a:r>
            <a:r>
              <a:rPr lang="en-US" sz="3500" dirty="0">
                <a:latin typeface="Quattrocento Sans"/>
                <a:ea typeface="Quattrocento Sans"/>
                <a:cs typeface="Quattrocento Sans"/>
                <a:sym typeface="Quattrocento Sans"/>
              </a:rPr>
              <a:t> nhận hay không và </a:t>
            </a:r>
            <a:r>
              <a:rPr lang="en-US" sz="3500" dirty="0" err="1">
                <a:latin typeface="Quattrocento Sans"/>
                <a:ea typeface="Quattrocento Sans"/>
                <a:cs typeface="Quattrocento Sans"/>
                <a:sym typeface="Quattrocento Sans"/>
              </a:rPr>
              <a:t>cho</a:t>
            </a:r>
            <a:r>
              <a:rPr lang="en-US" sz="3500" dirty="0">
                <a:latin typeface="Quattrocento Sans"/>
                <a:ea typeface="Quattrocento Sans"/>
                <a:cs typeface="Quattrocento Sans"/>
                <a:sym typeface="Quattrocento Sans"/>
              </a:rPr>
              <a:t> phép người dùng, khách hàng hoặc tổ chức được </a:t>
            </a:r>
            <a:r>
              <a:rPr lang="en-US" sz="3500" dirty="0" err="1">
                <a:latin typeface="Quattrocento Sans"/>
                <a:ea typeface="Quattrocento Sans"/>
                <a:cs typeface="Quattrocento Sans"/>
                <a:sym typeface="Quattrocento Sans"/>
              </a:rPr>
              <a:t>ủy</a:t>
            </a:r>
            <a:r>
              <a:rPr lang="en-US" sz="3500" dirty="0">
                <a:latin typeface="Quattrocento Sans"/>
                <a:ea typeface="Quattrocento Sans"/>
                <a:cs typeface="Quattrocento Sans"/>
                <a:sym typeface="Quattrocento Sans"/>
              </a:rPr>
              <a:t> quyền khác xác định có </a:t>
            </a:r>
            <a:r>
              <a:rPr lang="en-US" sz="3500" dirty="0" err="1">
                <a:latin typeface="Quattrocento Sans"/>
                <a:ea typeface="Quattrocento Sans"/>
                <a:cs typeface="Quattrocento Sans"/>
                <a:sym typeface="Quattrocento Sans"/>
              </a:rPr>
              <a:t>chấp</a:t>
            </a:r>
            <a:r>
              <a:rPr lang="en-US" sz="3500" dirty="0">
                <a:latin typeface="Quattrocento Sans"/>
                <a:ea typeface="Quattrocento Sans"/>
                <a:cs typeface="Quattrocento Sans"/>
                <a:sym typeface="Quattrocento Sans"/>
              </a:rPr>
              <a:t> nhận hệ thống hay không.</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472" name="Google Shape;472;g114513c2892_1_1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Acceptance Testing - Kiểm thử </a:t>
            </a:r>
            <a:r>
              <a:rPr lang="en-US" sz="4000" dirty="0" err="1">
                <a:solidFill>
                  <a:srgbClr val="333333"/>
                </a:solidFill>
                <a:latin typeface="Quattrocento Sans"/>
                <a:ea typeface="Quattrocento Sans"/>
                <a:cs typeface="Quattrocento Sans"/>
                <a:sym typeface="Quattrocento Sans"/>
              </a:rPr>
              <a:t>chấp</a:t>
            </a:r>
            <a:r>
              <a:rPr lang="en-US" sz="4000" dirty="0">
                <a:solidFill>
                  <a:srgbClr val="333333"/>
                </a:solidFill>
                <a:latin typeface="Quattrocento Sans"/>
                <a:ea typeface="Quattrocento Sans"/>
                <a:cs typeface="Quattrocento Sans"/>
                <a:sym typeface="Quattrocento Sans"/>
              </a:rPr>
              <a:t> nhận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 calcmode="lin" valueType="num">
                                      <p:cBhvr additive="base">
                                        <p:cTn id="7" dur="1000"/>
                                        <p:tgtEl>
                                          <p:spTgt spid="4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1">
                                            <p:txEl>
                                              <p:pRg st="1" end="1"/>
                                            </p:txEl>
                                          </p:spTgt>
                                        </p:tgtEl>
                                        <p:attrNameLst>
                                          <p:attrName>style.visibility</p:attrName>
                                        </p:attrNameLst>
                                      </p:cBhvr>
                                      <p:to>
                                        <p:strVal val="visible"/>
                                      </p:to>
                                    </p:set>
                                    <p:anim calcmode="lin" valueType="num">
                                      <p:cBhvr additive="base">
                                        <p:cTn id="12" dur="1000"/>
                                        <p:tgtEl>
                                          <p:spTgt spid="47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14513c2892_1_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acceptance testing</a:t>
            </a:r>
            <a:endParaRPr dirty="0"/>
          </a:p>
        </p:txBody>
      </p:sp>
      <p:sp>
        <p:nvSpPr>
          <p:cNvPr id="478" name="Google Shape;478;g114513c2892_1_16"/>
          <p:cNvSpPr txBox="1"/>
          <p:nvPr/>
        </p:nvSpPr>
        <p:spPr>
          <a:xfrm>
            <a:off x="592225" y="876500"/>
            <a:ext cx="11145600" cy="5697300"/>
          </a:xfrm>
          <a:prstGeom prst="rect">
            <a:avLst/>
          </a:prstGeom>
          <a:noFill/>
          <a:ln>
            <a:noFill/>
          </a:ln>
        </p:spPr>
        <p:txBody>
          <a:bodyPr spcFirstLastPara="1" wrap="square" lIns="91425" tIns="45700" rIns="91425" bIns="45700" anchor="t" anchorCtr="0">
            <a:noAutofit/>
          </a:bodyPr>
          <a:lstStyle/>
          <a:p>
            <a:pPr marL="742950" lvl="1" indent="-342900" algn="l" rtl="0">
              <a:spcBef>
                <a:spcPts val="2800"/>
              </a:spcBef>
              <a:spcAft>
                <a:spcPts val="0"/>
              </a:spcAft>
              <a:buClr>
                <a:srgbClr val="FF5A33"/>
              </a:buClr>
              <a:buSzPts val="3300"/>
              <a:buFont typeface="Quattrocento Sans"/>
              <a:buChar char="❖"/>
            </a:pPr>
            <a:r>
              <a:rPr lang="en-US" sz="3300" dirty="0">
                <a:solidFill>
                  <a:srgbClr val="1B1B1B"/>
                </a:solidFill>
                <a:highlight>
                  <a:schemeClr val="lt1"/>
                </a:highlight>
                <a:latin typeface="Quattrocento Sans"/>
                <a:ea typeface="Quattrocento Sans"/>
                <a:cs typeface="Quattrocento Sans"/>
                <a:sym typeface="Quattrocento Sans"/>
              </a:rPr>
              <a:t>Kiểm thử </a:t>
            </a:r>
            <a:r>
              <a:rPr lang="en-US" sz="3300" dirty="0" err="1">
                <a:solidFill>
                  <a:srgbClr val="1B1B1B"/>
                </a:solidFill>
                <a:highlight>
                  <a:schemeClr val="lt1"/>
                </a:highlight>
                <a:latin typeface="Quattrocento Sans"/>
                <a:ea typeface="Quattrocento Sans"/>
                <a:cs typeface="Quattrocento Sans"/>
                <a:sym typeface="Quattrocento Sans"/>
              </a:rPr>
              <a:t>chấp</a:t>
            </a:r>
            <a:r>
              <a:rPr lang="en-US" sz="3300" dirty="0">
                <a:solidFill>
                  <a:srgbClr val="1B1B1B"/>
                </a:solidFill>
                <a:highlight>
                  <a:schemeClr val="lt1"/>
                </a:highlight>
                <a:latin typeface="Quattrocento Sans"/>
                <a:ea typeface="Quattrocento Sans"/>
                <a:cs typeface="Quattrocento Sans"/>
                <a:sym typeface="Quattrocento Sans"/>
              </a:rPr>
              <a:t> nhận được chia thành 2 mức khác nhau</a:t>
            </a:r>
            <a:endParaRPr sz="3300" dirty="0">
              <a:solidFill>
                <a:srgbClr val="1B1B1B"/>
              </a:solidFill>
              <a:highlight>
                <a:schemeClr val="lt1"/>
              </a:highlight>
              <a:latin typeface="Quattrocento Sans"/>
              <a:ea typeface="Quattrocento Sans"/>
              <a:cs typeface="Quattrocento Sans"/>
              <a:sym typeface="Quattrocento Sans"/>
            </a:endParaRPr>
          </a:p>
          <a:p>
            <a:pPr marL="1143000" lvl="2" indent="-311150" algn="l" rtl="0">
              <a:lnSpc>
                <a:spcPct val="115000"/>
              </a:lnSpc>
              <a:spcBef>
                <a:spcPts val="0"/>
              </a:spcBef>
              <a:spcAft>
                <a:spcPts val="0"/>
              </a:spcAft>
              <a:buClr>
                <a:srgbClr val="FF5A33"/>
              </a:buClr>
              <a:buSzPts val="3300"/>
              <a:buFont typeface="Quattrocento Sans"/>
              <a:buChar char="✓"/>
            </a:pPr>
            <a:r>
              <a:rPr lang="en-US" sz="3300" dirty="0">
                <a:solidFill>
                  <a:srgbClr val="1B1B1B"/>
                </a:solidFill>
                <a:latin typeface="Quattrocento Sans"/>
                <a:ea typeface="Quattrocento Sans"/>
                <a:cs typeface="Quattrocento Sans"/>
                <a:sym typeface="Quattrocento Sans"/>
              </a:rPr>
              <a:t>Kiểm thử Alpha: được thực hiện bởi những người trong tổ chức nhưng không tham gia phát triển phần mềm.</a:t>
            </a:r>
            <a:endParaRPr sz="3300" dirty="0">
              <a:solidFill>
                <a:srgbClr val="1B1B1B"/>
              </a:solidFill>
              <a:latin typeface="Quattrocento Sans"/>
              <a:ea typeface="Quattrocento Sans"/>
              <a:cs typeface="Quattrocento Sans"/>
              <a:sym typeface="Quattrocento Sans"/>
            </a:endParaRPr>
          </a:p>
          <a:p>
            <a:pPr marL="1143000" lvl="2" indent="-311150" algn="l" rtl="0">
              <a:lnSpc>
                <a:spcPct val="115000"/>
              </a:lnSpc>
              <a:spcBef>
                <a:spcPts val="0"/>
              </a:spcBef>
              <a:spcAft>
                <a:spcPts val="0"/>
              </a:spcAft>
              <a:buClr>
                <a:srgbClr val="FF5A33"/>
              </a:buClr>
              <a:buSzPts val="3300"/>
              <a:buFont typeface="Quattrocento Sans"/>
              <a:buChar char="✓"/>
            </a:pPr>
            <a:r>
              <a:rPr lang="en-US" sz="3300" dirty="0">
                <a:solidFill>
                  <a:srgbClr val="1B1B1B"/>
                </a:solidFill>
                <a:latin typeface="Quattrocento Sans"/>
                <a:ea typeface="Quattrocento Sans"/>
                <a:cs typeface="Quattrocento Sans"/>
                <a:sym typeface="Quattrocento Sans"/>
              </a:rPr>
              <a:t>Kiểm thử Beta: được thực hiện </a:t>
            </a:r>
            <a:r>
              <a:rPr lang="en-US" sz="3300" dirty="0">
                <a:solidFill>
                  <a:srgbClr val="FF0000"/>
                </a:solidFill>
                <a:latin typeface="Quattrocento Sans"/>
                <a:ea typeface="Quattrocento Sans"/>
                <a:cs typeface="Quattrocento Sans"/>
                <a:sym typeface="Quattrocento Sans"/>
              </a:rPr>
              <a:t>bởi khách hàng </a:t>
            </a:r>
            <a:r>
              <a:rPr lang="en-US" sz="3300" dirty="0">
                <a:solidFill>
                  <a:srgbClr val="1B1B1B"/>
                </a:solidFill>
                <a:latin typeface="Quattrocento Sans"/>
                <a:ea typeface="Quattrocento Sans"/>
                <a:cs typeface="Quattrocento Sans"/>
                <a:sym typeface="Quattrocento Sans"/>
              </a:rPr>
              <a:t>hoặc người dùng cuối tại địa điểm của người dùng cuối.</a:t>
            </a:r>
            <a:endParaRPr sz="4100" dirty="0">
              <a:solidFill>
                <a:srgbClr val="1B1B1B"/>
              </a:solidFill>
              <a:highlight>
                <a:schemeClr val="lt1"/>
              </a:highlight>
              <a:latin typeface="Quattrocento Sans"/>
              <a:ea typeface="Quattrocento Sans"/>
              <a:cs typeface="Quattrocento Sans"/>
              <a:sym typeface="Quattrocento Sans"/>
            </a:endParaRPr>
          </a:p>
        </p:txBody>
      </p:sp>
      <p:pic>
        <p:nvPicPr>
          <p:cNvPr id="479" name="Google Shape;479;g114513c2892_1_16"/>
          <p:cNvPicPr preferRelativeResize="0"/>
          <p:nvPr/>
        </p:nvPicPr>
        <p:blipFill>
          <a:blip r:embed="rId3">
            <a:alphaModFix/>
          </a:blip>
          <a:stretch>
            <a:fillRect/>
          </a:stretch>
        </p:blipFill>
        <p:spPr>
          <a:xfrm>
            <a:off x="1820625" y="3801600"/>
            <a:ext cx="9092400" cy="2432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8">
                                            <p:txEl>
                                              <p:pRg st="0" end="0"/>
                                            </p:txEl>
                                          </p:spTgt>
                                        </p:tgtEl>
                                        <p:attrNameLst>
                                          <p:attrName>style.visibility</p:attrName>
                                        </p:attrNameLst>
                                      </p:cBhvr>
                                      <p:to>
                                        <p:strVal val="visible"/>
                                      </p:to>
                                    </p:set>
                                    <p:anim calcmode="lin" valueType="num">
                                      <p:cBhvr additive="base">
                                        <p:cTn id="7" dur="1000"/>
                                        <p:tgtEl>
                                          <p:spTgt spid="47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8">
                                            <p:txEl>
                                              <p:pRg st="1" end="1"/>
                                            </p:txEl>
                                          </p:spTgt>
                                        </p:tgtEl>
                                        <p:attrNameLst>
                                          <p:attrName>style.visibility</p:attrName>
                                        </p:attrNameLst>
                                      </p:cBhvr>
                                      <p:to>
                                        <p:strVal val="visible"/>
                                      </p:to>
                                    </p:set>
                                    <p:anim calcmode="lin" valueType="num">
                                      <p:cBhvr additive="base">
                                        <p:cTn id="12" dur="1000"/>
                                        <p:tgtEl>
                                          <p:spTgt spid="47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78">
                                            <p:txEl>
                                              <p:pRg st="2" end="2"/>
                                            </p:txEl>
                                          </p:spTgt>
                                        </p:tgtEl>
                                        <p:attrNameLst>
                                          <p:attrName>style.visibility</p:attrName>
                                        </p:attrNameLst>
                                      </p:cBhvr>
                                      <p:to>
                                        <p:strVal val="visible"/>
                                      </p:to>
                                    </p:set>
                                    <p:anim calcmode="lin" valueType="num">
                                      <p:cBhvr additive="base">
                                        <p:cTn id="17" dur="1000"/>
                                        <p:tgtEl>
                                          <p:spTgt spid="47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114513c2892_1_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485" name="Google Shape;485;g114513c2892_1_22"/>
          <p:cNvSpPr txBox="1"/>
          <p:nvPr/>
        </p:nvSpPr>
        <p:spPr>
          <a:xfrm>
            <a:off x="613350" y="8050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chấp nhận</a:t>
            </a:r>
            <a:endParaRPr sz="4000">
              <a:solidFill>
                <a:schemeClr val="dk1"/>
              </a:solidFill>
              <a:latin typeface="Quattrocento Sans"/>
              <a:ea typeface="Quattrocento Sans"/>
              <a:cs typeface="Quattrocento Sans"/>
              <a:sym typeface="Quattrocento Sans"/>
            </a:endParaRPr>
          </a:p>
        </p:txBody>
      </p:sp>
      <p:pic>
        <p:nvPicPr>
          <p:cNvPr id="486" name="Google Shape;486;g114513c2892_1_22" descr="Acceptance Testing là gì? "/>
          <p:cNvPicPr preferRelativeResize="0"/>
          <p:nvPr/>
        </p:nvPicPr>
        <p:blipFill>
          <a:blip r:embed="rId3">
            <a:alphaModFix/>
          </a:blip>
          <a:stretch>
            <a:fillRect/>
          </a:stretch>
        </p:blipFill>
        <p:spPr>
          <a:xfrm>
            <a:off x="6264275" y="3330475"/>
            <a:ext cx="4591749" cy="3527525"/>
          </a:xfrm>
          <a:prstGeom prst="rect">
            <a:avLst/>
          </a:prstGeom>
          <a:noFill/>
          <a:ln>
            <a:noFill/>
          </a:ln>
        </p:spPr>
      </p:pic>
      <p:pic>
        <p:nvPicPr>
          <p:cNvPr id="487" name="Google Shape;487;g114513c2892_1_22" descr="Vai trò của kiểm thử chấp nhận"/>
          <p:cNvPicPr preferRelativeResize="0"/>
          <p:nvPr/>
        </p:nvPicPr>
        <p:blipFill>
          <a:blip r:embed="rId4">
            <a:alphaModFix/>
          </a:blip>
          <a:stretch>
            <a:fillRect/>
          </a:stretch>
        </p:blipFill>
        <p:spPr>
          <a:xfrm>
            <a:off x="1198675" y="3330475"/>
            <a:ext cx="4897326" cy="3527525"/>
          </a:xfrm>
          <a:prstGeom prst="rect">
            <a:avLst/>
          </a:prstGeom>
          <a:noFill/>
          <a:ln>
            <a:noFill/>
          </a:ln>
        </p:spPr>
      </p:pic>
      <p:sp>
        <p:nvSpPr>
          <p:cNvPr id="488" name="Google Shape;488;g114513c2892_1_22"/>
          <p:cNvSpPr txBox="1"/>
          <p:nvPr/>
        </p:nvSpPr>
        <p:spPr>
          <a:xfrm>
            <a:off x="798400" y="1458900"/>
            <a:ext cx="108801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solidFill>
                  <a:schemeClr val="dk1"/>
                </a:solidFill>
                <a:highlight>
                  <a:srgbClr val="FFFFFF"/>
                </a:highlight>
                <a:latin typeface="Quattrocento Sans"/>
                <a:ea typeface="Quattrocento Sans"/>
                <a:cs typeface="Quattrocento Sans"/>
                <a:sym typeface="Quattrocento Sans"/>
              </a:rPr>
              <a:t>Phần mềm xuất sắc vượt qua các phép kiểm thử về chức năng thực hiện bởi nhóm thực hiện dự án, nhưng khách hàng khi kiểm thử sau cùng vẫn thất vọng vì bố cục màn hình nghèo nàn, thao tác không tự nhiên, không theo tập quán sử dụng của khách hàng…</a:t>
            </a:r>
            <a:endParaRPr sz="3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114513c2892_1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494" name="Google Shape;494;g114513c2892_1_30"/>
          <p:cNvSpPr txBox="1"/>
          <p:nvPr/>
        </p:nvSpPr>
        <p:spPr>
          <a:xfrm>
            <a:off x="347400" y="1632100"/>
            <a:ext cx="110859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là một dạng của Acceptance testing.</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Được gọi là Alpha vì nó được thực hiện sớm, gần cuối của sự phát triển của phần mềm, và trước khi thử nghiệm Beta.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Alpha testing </a:t>
            </a:r>
            <a:r>
              <a:rPr lang="en-US" sz="3600">
                <a:latin typeface="Quattrocento Sans"/>
                <a:ea typeface="Quattrocento Sans"/>
                <a:cs typeface="Quattrocento Sans"/>
                <a:sym typeface="Quattrocento Sans"/>
              </a:rPr>
              <a:t>thực hiện để xác định tất cả các vấn đề/ lỗi có thể xảy ra trước khi phát hành sản phẩm đến tay người dùng.</a:t>
            </a:r>
            <a:endParaRPr sz="4400">
              <a:solidFill>
                <a:srgbClr val="1B1B1B"/>
              </a:solidFill>
              <a:latin typeface="Quattrocento Sans"/>
              <a:ea typeface="Quattrocento Sans"/>
              <a:cs typeface="Quattrocento Sans"/>
              <a:sym typeface="Quattrocento Sans"/>
            </a:endParaRPr>
          </a:p>
        </p:txBody>
      </p:sp>
      <p:sp>
        <p:nvSpPr>
          <p:cNvPr id="495" name="Google Shape;495;g114513c2892_1_3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Alpha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4">
                                            <p:txEl>
                                              <p:pRg st="1" end="1"/>
                                            </p:txEl>
                                          </p:spTgt>
                                        </p:tgtEl>
                                        <p:attrNameLst>
                                          <p:attrName>style.visibility</p:attrName>
                                        </p:attrNameLst>
                                      </p:cBhvr>
                                      <p:to>
                                        <p:strVal val="visible"/>
                                      </p:to>
                                    </p:set>
                                    <p:anim calcmode="lin" valueType="num">
                                      <p:cBhvr additive="base">
                                        <p:cTn id="12" dur="1000"/>
                                        <p:tgtEl>
                                          <p:spTgt spid="49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4">
                                            <p:txEl>
                                              <p:pRg st="2" end="2"/>
                                            </p:txEl>
                                          </p:spTgt>
                                        </p:tgtEl>
                                        <p:attrNameLst>
                                          <p:attrName>style.visibility</p:attrName>
                                        </p:attrNameLst>
                                      </p:cBhvr>
                                      <p:to>
                                        <p:strVal val="visible"/>
                                      </p:to>
                                    </p:set>
                                    <p:anim calcmode="lin" valueType="num">
                                      <p:cBhvr additive="base">
                                        <p:cTn id="17" dur="1000"/>
                                        <p:tgtEl>
                                          <p:spTgt spid="49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4513c2892_1_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01" name="Google Shape;501;g114513c2892_1_92"/>
          <p:cNvSpPr txBox="1"/>
          <p:nvPr/>
        </p:nvSpPr>
        <p:spPr>
          <a:xfrm>
            <a:off x="478500" y="850350"/>
            <a:ext cx="112350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Trọng tâm của việc kiểm thử Alpha là để người dùng thực tế trải nghiệm sản phẩm.</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Alpha testing được thực hiện trong môi trường lab và thường các tester là nhân viên nội bộ của tổ chức, công ty.</a:t>
            </a:r>
            <a:endParaRPr sz="4400">
              <a:solidFill>
                <a:srgbClr val="1B1B1B"/>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
                                            <p:txEl>
                                              <p:pRg st="0" end="0"/>
                                            </p:txEl>
                                          </p:spTgt>
                                        </p:tgtEl>
                                        <p:attrNameLst>
                                          <p:attrName>style.visibility</p:attrName>
                                        </p:attrNameLst>
                                      </p:cBhvr>
                                      <p:to>
                                        <p:strVal val="visible"/>
                                      </p:to>
                                    </p:set>
                                    <p:anim calcmode="lin" valueType="num">
                                      <p:cBhvr additive="base">
                                        <p:cTn id="7" dur="1000"/>
                                        <p:tgtEl>
                                          <p:spTgt spid="50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1">
                                            <p:txEl>
                                              <p:pRg st="1" end="1"/>
                                            </p:txEl>
                                          </p:spTgt>
                                        </p:tgtEl>
                                        <p:attrNameLst>
                                          <p:attrName>style.visibility</p:attrName>
                                        </p:attrNameLst>
                                      </p:cBhvr>
                                      <p:to>
                                        <p:strVal val="visible"/>
                                      </p:to>
                                    </p:set>
                                    <p:anim calcmode="lin" valueType="num">
                                      <p:cBhvr additive="base">
                                        <p:cTn id="12" dur="1000"/>
                                        <p:tgtEl>
                                          <p:spTgt spid="50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14513c2892_1_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07" name="Google Shape;507;g114513c2892_1_36"/>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3500">
              <a:solidFill>
                <a:srgbClr val="1B1B1B"/>
              </a:solidFill>
              <a:latin typeface="Quattrocento Sans"/>
              <a:ea typeface="Quattrocento Sans"/>
              <a:cs typeface="Quattrocento Sans"/>
              <a:sym typeface="Quattrocento Sans"/>
            </a:endParaRPr>
          </a:p>
        </p:txBody>
      </p:sp>
      <p:sp>
        <p:nvSpPr>
          <p:cNvPr id="508" name="Google Shape;508;g114513c2892_1_36"/>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Alpha</a:t>
            </a:r>
            <a:endParaRPr sz="4000">
              <a:solidFill>
                <a:schemeClr val="dk1"/>
              </a:solidFill>
              <a:latin typeface="Quattrocento Sans"/>
              <a:ea typeface="Quattrocento Sans"/>
              <a:cs typeface="Quattrocento Sans"/>
              <a:sym typeface="Quattrocento Sans"/>
            </a:endParaRPr>
          </a:p>
        </p:txBody>
      </p:sp>
      <p:pic>
        <p:nvPicPr>
          <p:cNvPr id="509" name="Google Shape;509;g114513c2892_1_36"/>
          <p:cNvPicPr preferRelativeResize="0"/>
          <p:nvPr/>
        </p:nvPicPr>
        <p:blipFill>
          <a:blip r:embed="rId3">
            <a:alphaModFix/>
          </a:blip>
          <a:stretch>
            <a:fillRect/>
          </a:stretch>
        </p:blipFill>
        <p:spPr>
          <a:xfrm>
            <a:off x="544850" y="1632100"/>
            <a:ext cx="5839376" cy="4866150"/>
          </a:xfrm>
          <a:prstGeom prst="rect">
            <a:avLst/>
          </a:prstGeom>
          <a:noFill/>
          <a:ln>
            <a:noFill/>
          </a:ln>
        </p:spPr>
      </p:pic>
      <p:pic>
        <p:nvPicPr>
          <p:cNvPr id="510" name="Google Shape;510;g114513c2892_1_36"/>
          <p:cNvPicPr preferRelativeResize="0"/>
          <p:nvPr/>
        </p:nvPicPr>
        <p:blipFill>
          <a:blip r:embed="rId4">
            <a:alphaModFix/>
          </a:blip>
          <a:stretch>
            <a:fillRect/>
          </a:stretch>
        </p:blipFill>
        <p:spPr>
          <a:xfrm>
            <a:off x="6214425" y="2646875"/>
            <a:ext cx="5547224" cy="3040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7">
                                            <p:txEl>
                                              <p:pRg st="0" end="0"/>
                                            </p:txEl>
                                          </p:spTgt>
                                        </p:tgtEl>
                                        <p:attrNameLst>
                                          <p:attrName>style.visibility</p:attrName>
                                        </p:attrNameLst>
                                      </p:cBhvr>
                                      <p:to>
                                        <p:strVal val="visible"/>
                                      </p:to>
                                    </p:set>
                                    <p:anim calcmode="lin" valueType="num">
                                      <p:cBhvr additive="base">
                                        <p:cTn id="7" dur="1000"/>
                                        <p:tgtEl>
                                          <p:spTgt spid="50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14513c2892_1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16" name="Google Shape;516;g114513c2892_1_44"/>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 một dạng của Acceptance testing và thực hiện bởi người dùng ngoài đội dự án phát triển.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Phiên bản beta của phần mềm chỉ được phát hành/công bố cho một số lượng hạn chế người dùng cuối để lấy thông tin phản hồi về chất lượng sản phẩm. </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Beta testing làm giảm nguy cơ thất bại của sản phẩm và tăng độ tin tưởng vào chất lượng của nó thông qua các ý kiến nhận xét, đánh giá từ khách hàng. </a:t>
            </a:r>
            <a:endParaRPr sz="3600">
              <a:solidFill>
                <a:srgbClr val="1B1B1B"/>
              </a:solidFill>
              <a:latin typeface="Quattrocento Sans"/>
              <a:ea typeface="Quattrocento Sans"/>
              <a:cs typeface="Quattrocento Sans"/>
              <a:sym typeface="Quattrocento Sans"/>
            </a:endParaRPr>
          </a:p>
        </p:txBody>
      </p:sp>
      <p:sp>
        <p:nvSpPr>
          <p:cNvPr id="517" name="Google Shape;517;g114513c2892_1_44"/>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Giới thiệu về phương pháp kiểm thử Beta</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anim calcmode="lin" valueType="num">
                                      <p:cBhvr additive="base">
                                        <p:cTn id="7" dur="1000"/>
                                        <p:tgtEl>
                                          <p:spTgt spid="5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6">
                                            <p:txEl>
                                              <p:pRg st="1" end="1"/>
                                            </p:txEl>
                                          </p:spTgt>
                                        </p:tgtEl>
                                        <p:attrNameLst>
                                          <p:attrName>style.visibility</p:attrName>
                                        </p:attrNameLst>
                                      </p:cBhvr>
                                      <p:to>
                                        <p:strVal val="visible"/>
                                      </p:to>
                                    </p:set>
                                    <p:anim calcmode="lin" valueType="num">
                                      <p:cBhvr additive="base">
                                        <p:cTn id="12" dur="1000"/>
                                        <p:tgtEl>
                                          <p:spTgt spid="5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16">
                                            <p:txEl>
                                              <p:pRg st="2" end="2"/>
                                            </p:txEl>
                                          </p:spTgt>
                                        </p:tgtEl>
                                        <p:attrNameLst>
                                          <p:attrName>style.visibility</p:attrName>
                                        </p:attrNameLst>
                                      </p:cBhvr>
                                      <p:to>
                                        <p:strVal val="visible"/>
                                      </p:to>
                                    </p:set>
                                    <p:anim calcmode="lin" valueType="num">
                                      <p:cBhvr additive="base">
                                        <p:cTn id="17" dur="1000"/>
                                        <p:tgtEl>
                                          <p:spTgt spid="51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4513c2892_1_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23" name="Google Shape;523;g114513c2892_1_98"/>
          <p:cNvSpPr txBox="1"/>
          <p:nvPr/>
        </p:nvSpPr>
        <p:spPr>
          <a:xfrm>
            <a:off x="478500" y="850350"/>
            <a:ext cx="11235000" cy="5157300"/>
          </a:xfrm>
          <a:prstGeom prst="rect">
            <a:avLst/>
          </a:prstGeom>
          <a:noFill/>
          <a:ln>
            <a:noFill/>
          </a:ln>
        </p:spPr>
        <p:txBody>
          <a:bodyPr spcFirstLastPara="1" wrap="square" lIns="91425" tIns="45700" rIns="91425" bIns="45700" anchor="t" anchorCtr="0">
            <a:noAutofit/>
          </a:bodyPr>
          <a:lstStyle/>
          <a:p>
            <a:pPr marL="742950" lvl="1" indent="-368300" algn="l" rtl="0">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Beta testing là bước kiểm tra cuối cùng trước khi chuyển một phần mềm đến tay khách hàng. </a:t>
            </a:r>
            <a:endParaRPr sz="3700">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Quattrocento Sans"/>
              <a:buChar char="❖"/>
            </a:pPr>
            <a:r>
              <a:rPr lang="en-US" sz="3700">
                <a:latin typeface="Quattrocento Sans"/>
                <a:ea typeface="Quattrocento Sans"/>
                <a:cs typeface="Quattrocento Sans"/>
                <a:sym typeface="Quattrocento Sans"/>
              </a:rPr>
              <a:t>Lợi thế lớn nhất của beta test là phản hồi trực tiếp từ phía người dùng cuối, nó giúp kiểm tra phần mềm trong môi trường thực tế.</a:t>
            </a:r>
            <a:endParaRPr sz="3700">
              <a:solidFill>
                <a:srgbClr val="1B1B1B"/>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 calcmode="lin" valueType="num">
                                      <p:cBhvr additive="base">
                                        <p:cTn id="7" dur="1000"/>
                                        <p:tgtEl>
                                          <p:spTgt spid="5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 calcmode="lin" valueType="num">
                                      <p:cBhvr additive="base">
                                        <p:cTn id="12" dur="1000"/>
                                        <p:tgtEl>
                                          <p:spTgt spid="52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15053b2453_0_2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47" name="Google Shape;147;g115053b2453_0_217"/>
          <p:cNvSpPr txBox="1"/>
          <p:nvPr/>
        </p:nvSpPr>
        <p:spPr>
          <a:xfrm>
            <a:off x="617100" y="890800"/>
            <a:ext cx="11574900" cy="5967300"/>
          </a:xfrm>
          <a:prstGeom prst="rect">
            <a:avLst/>
          </a:prstGeom>
          <a:noFill/>
          <a:ln>
            <a:noFill/>
          </a:ln>
        </p:spPr>
        <p:txBody>
          <a:bodyPr spcFirstLastPara="1" wrap="square" lIns="91425" tIns="45700" rIns="91425" bIns="45700" anchor="t" anchorCtr="0">
            <a:normAutofit/>
          </a:bodyPr>
          <a:lstStyle/>
          <a:p>
            <a:pPr marL="742950" lvl="1" indent="-38735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Unit Testing do lập trình viên thực hiện. </a:t>
            </a:r>
            <a:endParaRPr sz="4000" dirty="0">
              <a:solidFill>
                <a:srgbClr val="333333"/>
              </a:solidFill>
              <a:highlight>
                <a:schemeClr val="lt1"/>
              </a:highlight>
              <a:latin typeface="Quattrocento Sans"/>
              <a:ea typeface="Quattrocento Sans"/>
              <a:cs typeface="Quattrocento Sans"/>
              <a:sym typeface="Quattrocento Sans"/>
            </a:endParaRPr>
          </a:p>
          <a:p>
            <a:pPr marL="742950" lvl="1" indent="-38735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Unit Testing nên được thực hiện càng sớm càng tốt trong giai đoạn viết code và xuyên suốt quá trình phát triển phần mềm.</a:t>
            </a:r>
            <a:endParaRPr sz="40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1000"/>
                                        <p:tgtEl>
                                          <p:spTgt spid="14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7">
                                            <p:txEl>
                                              <p:pRg st="1" end="1"/>
                                            </p:txEl>
                                          </p:spTgt>
                                        </p:tgtEl>
                                        <p:attrNameLst>
                                          <p:attrName>style.visibility</p:attrName>
                                        </p:attrNameLst>
                                      </p:cBhvr>
                                      <p:to>
                                        <p:strVal val="visible"/>
                                      </p:to>
                                    </p:set>
                                    <p:anim calcmode="lin" valueType="num">
                                      <p:cBhvr additive="base">
                                        <p:cTn id="12" dur="1000"/>
                                        <p:tgtEl>
                                          <p:spTgt spid="14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14513c2892_1_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29" name="Google Shape;529;g114513c2892_1_50"/>
          <p:cNvSpPr txBox="1"/>
          <p:nvPr/>
        </p:nvSpPr>
        <p:spPr>
          <a:xfrm>
            <a:off x="347400" y="1632100"/>
            <a:ext cx="11235000" cy="515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3500">
              <a:solidFill>
                <a:srgbClr val="1B1B1B"/>
              </a:solidFill>
              <a:latin typeface="Quattrocento Sans"/>
              <a:ea typeface="Quattrocento Sans"/>
              <a:cs typeface="Quattrocento Sans"/>
              <a:sym typeface="Quattrocento Sans"/>
            </a:endParaRPr>
          </a:p>
        </p:txBody>
      </p:sp>
      <p:sp>
        <p:nvSpPr>
          <p:cNvPr id="530" name="Google Shape;530;g114513c2892_1_50"/>
          <p:cNvSpPr txBox="1"/>
          <p:nvPr/>
        </p:nvSpPr>
        <p:spPr>
          <a:xfrm>
            <a:off x="347400" y="925300"/>
            <a:ext cx="11172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tham gia kiểm thử Beta</a:t>
            </a:r>
            <a:endParaRPr sz="4000">
              <a:solidFill>
                <a:schemeClr val="dk1"/>
              </a:solidFill>
              <a:latin typeface="Quattrocento Sans"/>
              <a:ea typeface="Quattrocento Sans"/>
              <a:cs typeface="Quattrocento Sans"/>
              <a:sym typeface="Quattrocento Sans"/>
            </a:endParaRPr>
          </a:p>
        </p:txBody>
      </p:sp>
      <p:pic>
        <p:nvPicPr>
          <p:cNvPr id="531" name="Google Shape;531;g114513c2892_1_50"/>
          <p:cNvPicPr preferRelativeResize="0"/>
          <p:nvPr/>
        </p:nvPicPr>
        <p:blipFill>
          <a:blip r:embed="rId3">
            <a:alphaModFix/>
          </a:blip>
          <a:stretch>
            <a:fillRect/>
          </a:stretch>
        </p:blipFill>
        <p:spPr>
          <a:xfrm>
            <a:off x="2022000" y="2051175"/>
            <a:ext cx="7619300" cy="3871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9">
                                            <p:txEl>
                                              <p:pRg st="0" end="0"/>
                                            </p:txEl>
                                          </p:spTgt>
                                        </p:tgtEl>
                                        <p:attrNameLst>
                                          <p:attrName>style.visibility</p:attrName>
                                        </p:attrNameLst>
                                      </p:cBhvr>
                                      <p:to>
                                        <p:strVal val="visible"/>
                                      </p:to>
                                    </p:set>
                                    <p:anim calcmode="lin" valueType="num">
                                      <p:cBhvr additive="base">
                                        <p:cTn id="7" dur="1000"/>
                                        <p:tgtEl>
                                          <p:spTgt spid="52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114513c2892_1_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37" name="Google Shape;537;g114513c2892_1_57"/>
          <p:cNvSpPr txBox="1"/>
          <p:nvPr/>
        </p:nvSpPr>
        <p:spPr>
          <a:xfrm>
            <a:off x="347400" y="1632100"/>
            <a:ext cx="11235000" cy="5141100"/>
          </a:xfrm>
          <a:prstGeom prst="rect">
            <a:avLst/>
          </a:prstGeom>
          <a:noFill/>
          <a:ln>
            <a:noFill/>
          </a:ln>
        </p:spPr>
        <p:txBody>
          <a:bodyPr spcFirstLastPara="1" wrap="square" lIns="91425" tIns="45700" rIns="91425" bIns="45700" anchor="t" anchorCtr="0">
            <a:normAutofit/>
          </a:bodyPr>
          <a:lstStyle/>
          <a:p>
            <a:pPr marL="742950" lvl="1" indent="-342900" algn="l" rtl="0">
              <a:spcBef>
                <a:spcPts val="240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Quy trình nghiệp vụ</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của người dùng hoặc yêu cầu nghiệp vụ  quy định, hợp đồng pháp lý và tiêu chuẩn</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Trường hợp sử dụng</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Yêu cầu hệ thống</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Tài liệu người dùng hoặc hệ thống</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Thủ tục cài đặt</a:t>
            </a:r>
            <a:endParaRPr sz="3700">
              <a:solidFill>
                <a:srgbClr val="333333"/>
              </a:solidFill>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Báo cáo phân tích rủi ro</a:t>
            </a:r>
            <a:endParaRPr sz="4800">
              <a:solidFill>
                <a:srgbClr val="333333"/>
              </a:solidFill>
              <a:latin typeface="Quattrocento Sans"/>
              <a:ea typeface="Quattrocento Sans"/>
              <a:cs typeface="Quattrocento Sans"/>
              <a:sym typeface="Quattrocento Sans"/>
            </a:endParaRPr>
          </a:p>
        </p:txBody>
      </p:sp>
      <p:sp>
        <p:nvSpPr>
          <p:cNvPr id="538" name="Google Shape;538;g114513c2892_1_5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7">
                                            <p:txEl>
                                              <p:pRg st="0" end="0"/>
                                            </p:txEl>
                                          </p:spTgt>
                                        </p:tgtEl>
                                        <p:attrNameLst>
                                          <p:attrName>style.visibility</p:attrName>
                                        </p:attrNameLst>
                                      </p:cBhvr>
                                      <p:to>
                                        <p:strVal val="visible"/>
                                      </p:to>
                                    </p:set>
                                    <p:anim calcmode="lin" valueType="num">
                                      <p:cBhvr additive="base">
                                        <p:cTn id="7" dur="1000"/>
                                        <p:tgtEl>
                                          <p:spTgt spid="5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7">
                                            <p:txEl>
                                              <p:pRg st="1" end="1"/>
                                            </p:txEl>
                                          </p:spTgt>
                                        </p:tgtEl>
                                        <p:attrNameLst>
                                          <p:attrName>style.visibility</p:attrName>
                                        </p:attrNameLst>
                                      </p:cBhvr>
                                      <p:to>
                                        <p:strVal val="visible"/>
                                      </p:to>
                                    </p:set>
                                    <p:anim calcmode="lin" valueType="num">
                                      <p:cBhvr additive="base">
                                        <p:cTn id="12" dur="1000"/>
                                        <p:tgtEl>
                                          <p:spTgt spid="5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37">
                                            <p:txEl>
                                              <p:pRg st="2" end="2"/>
                                            </p:txEl>
                                          </p:spTgt>
                                        </p:tgtEl>
                                        <p:attrNameLst>
                                          <p:attrName>style.visibility</p:attrName>
                                        </p:attrNameLst>
                                      </p:cBhvr>
                                      <p:to>
                                        <p:strVal val="visible"/>
                                      </p:to>
                                    </p:set>
                                    <p:anim calcmode="lin" valueType="num">
                                      <p:cBhvr additive="base">
                                        <p:cTn id="17" dur="1000"/>
                                        <p:tgtEl>
                                          <p:spTgt spid="5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37">
                                            <p:txEl>
                                              <p:pRg st="3" end="3"/>
                                            </p:txEl>
                                          </p:spTgt>
                                        </p:tgtEl>
                                        <p:attrNameLst>
                                          <p:attrName>style.visibility</p:attrName>
                                        </p:attrNameLst>
                                      </p:cBhvr>
                                      <p:to>
                                        <p:strVal val="visible"/>
                                      </p:to>
                                    </p:set>
                                    <p:anim calcmode="lin" valueType="num">
                                      <p:cBhvr additive="base">
                                        <p:cTn id="22" dur="1000"/>
                                        <p:tgtEl>
                                          <p:spTgt spid="53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37">
                                            <p:txEl>
                                              <p:pRg st="4" end="4"/>
                                            </p:txEl>
                                          </p:spTgt>
                                        </p:tgtEl>
                                        <p:attrNameLst>
                                          <p:attrName>style.visibility</p:attrName>
                                        </p:attrNameLst>
                                      </p:cBhvr>
                                      <p:to>
                                        <p:strVal val="visible"/>
                                      </p:to>
                                    </p:set>
                                    <p:anim calcmode="lin" valueType="num">
                                      <p:cBhvr additive="base">
                                        <p:cTn id="27" dur="1000"/>
                                        <p:tgtEl>
                                          <p:spTgt spid="53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37">
                                            <p:txEl>
                                              <p:pRg st="5" end="5"/>
                                            </p:txEl>
                                          </p:spTgt>
                                        </p:tgtEl>
                                        <p:attrNameLst>
                                          <p:attrName>style.visibility</p:attrName>
                                        </p:attrNameLst>
                                      </p:cBhvr>
                                      <p:to>
                                        <p:strVal val="visible"/>
                                      </p:to>
                                    </p:set>
                                    <p:anim calcmode="lin" valueType="num">
                                      <p:cBhvr additive="base">
                                        <p:cTn id="32" dur="1000"/>
                                        <p:tgtEl>
                                          <p:spTgt spid="537">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37">
                                            <p:txEl>
                                              <p:pRg st="6" end="6"/>
                                            </p:txEl>
                                          </p:spTgt>
                                        </p:tgtEl>
                                        <p:attrNameLst>
                                          <p:attrName>style.visibility</p:attrName>
                                        </p:attrNameLst>
                                      </p:cBhvr>
                                      <p:to>
                                        <p:strVal val="visible"/>
                                      </p:to>
                                    </p:set>
                                    <p:anim calcmode="lin" valueType="num">
                                      <p:cBhvr additive="base">
                                        <p:cTn id="37" dur="1000"/>
                                        <p:tgtEl>
                                          <p:spTgt spid="537">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114513c2892_1_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44" name="Google Shape;544;g114513c2892_1_63"/>
          <p:cNvSpPr txBox="1"/>
          <p:nvPr/>
        </p:nvSpPr>
        <p:spPr>
          <a:xfrm>
            <a:off x="617100" y="1632100"/>
            <a:ext cx="10965300" cy="5141100"/>
          </a:xfrm>
          <a:prstGeom prst="rect">
            <a:avLst/>
          </a:prstGeom>
          <a:noFill/>
          <a:ln>
            <a:noFill/>
          </a:ln>
        </p:spPr>
        <p:txBody>
          <a:bodyPr spcFirstLastPara="1" wrap="square" lIns="91425" tIns="45700" rIns="91425" bIns="45700" anchor="t" anchorCtr="0">
            <a:noAutofit/>
          </a:bodyPr>
          <a:lstStyle/>
          <a:p>
            <a:pPr marL="742950" lvl="1" indent="-349250" algn="l" rtl="0">
              <a:spcBef>
                <a:spcPts val="2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đang kiểm thử</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Cấu hình hệ thống và dữ liệu cấu hình</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nghiệp vụ cho một hệ thống tích hợp đầy đủ</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Hệ thống khôi phục và hot site (để kiểm thử tính liên tục của nghiệp vụ và phục hồi sau thảm họa)</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Quy trình vận hành và bảo trì</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Báo cáo</a:t>
            </a:r>
            <a:endParaRPr sz="4700">
              <a:solidFill>
                <a:srgbClr val="333333"/>
              </a:solidFill>
              <a:latin typeface="Quattrocento Sans"/>
              <a:ea typeface="Quattrocento Sans"/>
              <a:cs typeface="Quattrocento Sans"/>
              <a:sym typeface="Quattrocento Sans"/>
            </a:endParaRPr>
          </a:p>
        </p:txBody>
      </p:sp>
      <p:sp>
        <p:nvSpPr>
          <p:cNvPr id="545" name="Google Shape;545;g114513c2892_1_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4">
                                            <p:txEl>
                                              <p:pRg st="0" end="0"/>
                                            </p:txEl>
                                          </p:spTgt>
                                        </p:tgtEl>
                                        <p:attrNameLst>
                                          <p:attrName>style.visibility</p:attrName>
                                        </p:attrNameLst>
                                      </p:cBhvr>
                                      <p:to>
                                        <p:strVal val="visible"/>
                                      </p:to>
                                    </p:set>
                                    <p:anim calcmode="lin" valueType="num">
                                      <p:cBhvr additive="base">
                                        <p:cTn id="7" dur="1000"/>
                                        <p:tgtEl>
                                          <p:spTgt spid="54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44">
                                            <p:txEl>
                                              <p:pRg st="1" end="1"/>
                                            </p:txEl>
                                          </p:spTgt>
                                        </p:tgtEl>
                                        <p:attrNameLst>
                                          <p:attrName>style.visibility</p:attrName>
                                        </p:attrNameLst>
                                      </p:cBhvr>
                                      <p:to>
                                        <p:strVal val="visible"/>
                                      </p:to>
                                    </p:set>
                                    <p:anim calcmode="lin" valueType="num">
                                      <p:cBhvr additive="base">
                                        <p:cTn id="12" dur="1000"/>
                                        <p:tgtEl>
                                          <p:spTgt spid="54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44">
                                            <p:txEl>
                                              <p:pRg st="2" end="2"/>
                                            </p:txEl>
                                          </p:spTgt>
                                        </p:tgtEl>
                                        <p:attrNameLst>
                                          <p:attrName>style.visibility</p:attrName>
                                        </p:attrNameLst>
                                      </p:cBhvr>
                                      <p:to>
                                        <p:strVal val="visible"/>
                                      </p:to>
                                    </p:set>
                                    <p:anim calcmode="lin" valueType="num">
                                      <p:cBhvr additive="base">
                                        <p:cTn id="17" dur="1000"/>
                                        <p:tgtEl>
                                          <p:spTgt spid="54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44">
                                            <p:txEl>
                                              <p:pRg st="3" end="3"/>
                                            </p:txEl>
                                          </p:spTgt>
                                        </p:tgtEl>
                                        <p:attrNameLst>
                                          <p:attrName>style.visibility</p:attrName>
                                        </p:attrNameLst>
                                      </p:cBhvr>
                                      <p:to>
                                        <p:strVal val="visible"/>
                                      </p:to>
                                    </p:set>
                                    <p:anim calcmode="lin" valueType="num">
                                      <p:cBhvr additive="base">
                                        <p:cTn id="22" dur="1000"/>
                                        <p:tgtEl>
                                          <p:spTgt spid="54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44">
                                            <p:txEl>
                                              <p:pRg st="4" end="4"/>
                                            </p:txEl>
                                          </p:spTgt>
                                        </p:tgtEl>
                                        <p:attrNameLst>
                                          <p:attrName>style.visibility</p:attrName>
                                        </p:attrNameLst>
                                      </p:cBhvr>
                                      <p:to>
                                        <p:strVal val="visible"/>
                                      </p:to>
                                    </p:set>
                                    <p:anim calcmode="lin" valueType="num">
                                      <p:cBhvr additive="base">
                                        <p:cTn id="27" dur="1000"/>
                                        <p:tgtEl>
                                          <p:spTgt spid="544">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44">
                                            <p:txEl>
                                              <p:pRg st="5" end="5"/>
                                            </p:txEl>
                                          </p:spTgt>
                                        </p:tgtEl>
                                        <p:attrNameLst>
                                          <p:attrName>style.visibility</p:attrName>
                                        </p:attrNameLst>
                                      </p:cBhvr>
                                      <p:to>
                                        <p:strVal val="visible"/>
                                      </p:to>
                                    </p:set>
                                    <p:anim calcmode="lin" valueType="num">
                                      <p:cBhvr additive="base">
                                        <p:cTn id="32" dur="1000"/>
                                        <p:tgtEl>
                                          <p:spTgt spid="544">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14513c2892_1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51" name="Google Shape;551;g114513c2892_1_69"/>
          <p:cNvSpPr txBox="1"/>
          <p:nvPr/>
        </p:nvSpPr>
        <p:spPr>
          <a:xfrm>
            <a:off x="518825" y="1509325"/>
            <a:ext cx="11008800" cy="3688500"/>
          </a:xfrm>
          <a:prstGeom prst="rect">
            <a:avLst/>
          </a:prstGeom>
          <a:noFill/>
          <a:ln>
            <a:noFill/>
          </a:ln>
        </p:spPr>
        <p:txBody>
          <a:bodyPr spcFirstLastPara="1" wrap="square" lIns="91425" tIns="45700" rIns="91425" bIns="45700" anchor="t" anchorCtr="0">
            <a:noAutofit/>
          </a:bodyPr>
          <a:lstStyle/>
          <a:p>
            <a:pPr marL="742950" lvl="1" indent="-381000" algn="l" rtl="0">
              <a:spcBef>
                <a:spcPts val="280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Thiết lập niềm tin vào chất lượng của toàn bộ hệ thống</a:t>
            </a:r>
            <a:endParaRPr sz="350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Xác minh rằng hệ thống đã hoàn tất và sẽ hoạt động như mong đợi</a:t>
            </a:r>
            <a:endParaRPr sz="350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Arial"/>
              <a:buChar char="❖"/>
            </a:pPr>
            <a:r>
              <a:rPr lang="en-US" sz="3500">
                <a:solidFill>
                  <a:srgbClr val="333333"/>
                </a:solidFill>
                <a:latin typeface="Quattrocento Sans"/>
                <a:ea typeface="Quattrocento Sans"/>
                <a:cs typeface="Quattrocento Sans"/>
                <a:sym typeface="Quattrocento Sans"/>
              </a:rPr>
              <a:t>Xác minh rằng hành vi chức năng và phi chức năng của hệ thống giống như được chỉ định</a:t>
            </a:r>
            <a:endParaRPr sz="4500">
              <a:solidFill>
                <a:srgbClr val="333333"/>
              </a:solidFill>
              <a:latin typeface="Quattrocento Sans"/>
              <a:ea typeface="Quattrocento Sans"/>
              <a:cs typeface="Quattrocento Sans"/>
              <a:sym typeface="Quattrocento Sans"/>
            </a:endParaRPr>
          </a:p>
        </p:txBody>
      </p:sp>
      <p:sp>
        <p:nvSpPr>
          <p:cNvPr id="552" name="Google Shape;552;g114513c2892_1_69"/>
          <p:cNvSpPr txBox="1"/>
          <p:nvPr/>
        </p:nvSpPr>
        <p:spPr>
          <a:xfrm>
            <a:off x="673700" y="8145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hệ thống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anim calcmode="lin" valueType="num">
                                      <p:cBhvr additive="base">
                                        <p:cTn id="7" dur="1000"/>
                                        <p:tgtEl>
                                          <p:spTgt spid="5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1">
                                            <p:txEl>
                                              <p:pRg st="1" end="1"/>
                                            </p:txEl>
                                          </p:spTgt>
                                        </p:tgtEl>
                                        <p:attrNameLst>
                                          <p:attrName>style.visibility</p:attrName>
                                        </p:attrNameLst>
                                      </p:cBhvr>
                                      <p:to>
                                        <p:strVal val="visible"/>
                                      </p:to>
                                    </p:set>
                                    <p:anim calcmode="lin" valueType="num">
                                      <p:cBhvr additive="base">
                                        <p:cTn id="12" dur="1000"/>
                                        <p:tgtEl>
                                          <p:spTgt spid="5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1">
                                            <p:txEl>
                                              <p:pRg st="2" end="2"/>
                                            </p:txEl>
                                          </p:spTgt>
                                        </p:tgtEl>
                                        <p:attrNameLst>
                                          <p:attrName>style.visibility</p:attrName>
                                        </p:attrNameLst>
                                      </p:cBhvr>
                                      <p:to>
                                        <p:strVal val="visible"/>
                                      </p:to>
                                    </p:set>
                                    <p:anim calcmode="lin" valueType="num">
                                      <p:cBhvr additive="base">
                                        <p:cTn id="17" dur="1000"/>
                                        <p:tgtEl>
                                          <p:spTgt spid="55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14513c2892_1_7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acceptance testing</a:t>
            </a:r>
            <a:endParaRPr/>
          </a:p>
        </p:txBody>
      </p:sp>
      <p:sp>
        <p:nvSpPr>
          <p:cNvPr id="558" name="Google Shape;558;g114513c2892_1_74"/>
          <p:cNvSpPr txBox="1"/>
          <p:nvPr/>
        </p:nvSpPr>
        <p:spPr>
          <a:xfrm>
            <a:off x="462400" y="2105950"/>
            <a:ext cx="11367000" cy="4544400"/>
          </a:xfrm>
          <a:prstGeom prst="rect">
            <a:avLst/>
          </a:prstGeom>
          <a:noFill/>
          <a:ln>
            <a:noFill/>
          </a:ln>
        </p:spPr>
        <p:txBody>
          <a:bodyPr spcFirstLastPara="1" wrap="square" lIns="91425" tIns="45700" rIns="91425" bIns="45700" anchor="t" anchorCtr="0">
            <a:noAutofit/>
          </a:bodyPr>
          <a:lstStyle/>
          <a:p>
            <a:pPr marL="742950" lvl="1" indent="-361950" algn="l" rtl="0">
              <a:spcBef>
                <a:spcPts val="240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Luồng công việc của hệ thống không đáp ứng yêu cầu nghiệp vụ và người dùng</a:t>
            </a:r>
            <a:endParaRPr sz="3600">
              <a:solidFill>
                <a:srgbClr val="333333"/>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Quy tắc nghiệp vụ không được thực hiện đúng</a:t>
            </a:r>
            <a:endParaRPr sz="3600">
              <a:solidFill>
                <a:srgbClr val="333333"/>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Hệ thống không đáp ứng yêu cầu về hợp đồng hoặc pháp lý</a:t>
            </a:r>
            <a:endParaRPr sz="3600">
              <a:solidFill>
                <a:srgbClr val="333333"/>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Lỗi phi chức năng: như lỗ hổng bảo mật, hiệu suất không đủ để đáp ứng tải cao, hoặc hoạt động không đúng trên nền tảng được hỗ trợ</a:t>
            </a:r>
            <a:endParaRPr sz="3600">
              <a:solidFill>
                <a:srgbClr val="333333"/>
              </a:solidFill>
              <a:latin typeface="Quattrocento Sans"/>
              <a:ea typeface="Quattrocento Sans"/>
              <a:cs typeface="Quattrocento Sans"/>
              <a:sym typeface="Quattrocento Sans"/>
            </a:endParaRPr>
          </a:p>
        </p:txBody>
      </p:sp>
      <p:sp>
        <p:nvSpPr>
          <p:cNvPr id="559" name="Google Shape;559;g114513c2892_1_74"/>
          <p:cNvSpPr txBox="1"/>
          <p:nvPr/>
        </p:nvSpPr>
        <p:spPr>
          <a:xfrm>
            <a:off x="617100" y="762150"/>
            <a:ext cx="114999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chấp nhận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 calcmode="lin" valueType="num">
                                      <p:cBhvr additive="base">
                                        <p:cTn id="7" dur="1000"/>
                                        <p:tgtEl>
                                          <p:spTgt spid="55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8">
                                            <p:txEl>
                                              <p:pRg st="1" end="1"/>
                                            </p:txEl>
                                          </p:spTgt>
                                        </p:tgtEl>
                                        <p:attrNameLst>
                                          <p:attrName>style.visibility</p:attrName>
                                        </p:attrNameLst>
                                      </p:cBhvr>
                                      <p:to>
                                        <p:strVal val="visible"/>
                                      </p:to>
                                    </p:set>
                                    <p:anim calcmode="lin" valueType="num">
                                      <p:cBhvr additive="base">
                                        <p:cTn id="12" dur="1000"/>
                                        <p:tgtEl>
                                          <p:spTgt spid="55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8">
                                            <p:txEl>
                                              <p:pRg st="2" end="2"/>
                                            </p:txEl>
                                          </p:spTgt>
                                        </p:tgtEl>
                                        <p:attrNameLst>
                                          <p:attrName>style.visibility</p:attrName>
                                        </p:attrNameLst>
                                      </p:cBhvr>
                                      <p:to>
                                        <p:strVal val="visible"/>
                                      </p:to>
                                    </p:set>
                                    <p:anim calcmode="lin" valueType="num">
                                      <p:cBhvr additive="base">
                                        <p:cTn id="17" dur="1000"/>
                                        <p:tgtEl>
                                          <p:spTgt spid="55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58">
                                            <p:txEl>
                                              <p:pRg st="3" end="3"/>
                                            </p:txEl>
                                          </p:spTgt>
                                        </p:tgtEl>
                                        <p:attrNameLst>
                                          <p:attrName>style.visibility</p:attrName>
                                        </p:attrNameLst>
                                      </p:cBhvr>
                                      <p:to>
                                        <p:strVal val="visible"/>
                                      </p:to>
                                    </p:set>
                                    <p:anim calcmode="lin" valueType="num">
                                      <p:cBhvr additive="base">
                                        <p:cTn id="22" dur="1000"/>
                                        <p:tgtEl>
                                          <p:spTgt spid="55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114ea7bb3ce_0_100"/>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độ tỉnh táo</a:t>
            </a:r>
            <a:endParaRPr sz="5400" b="1" i="0" u="none" strike="noStrike" cap="small">
              <a:solidFill>
                <a:srgbClr val="FFA15D"/>
              </a:solidFill>
              <a:latin typeface="Calibri"/>
              <a:ea typeface="Calibri"/>
              <a:cs typeface="Calibri"/>
              <a:sym typeface="Calibri"/>
            </a:endParaRPr>
          </a:p>
        </p:txBody>
      </p:sp>
      <p:cxnSp>
        <p:nvCxnSpPr>
          <p:cNvPr id="565" name="Google Shape;565;g114ea7bb3ce_0_10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66" name="Google Shape;566;g114ea7bb3ce_0_10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g114ea7bb3ce_0_113"/>
          <p:cNvPicPr preferRelativeResize="0"/>
          <p:nvPr/>
        </p:nvPicPr>
        <p:blipFill>
          <a:blip r:embed="rId3">
            <a:alphaModFix/>
          </a:blip>
          <a:stretch>
            <a:fillRect/>
          </a:stretch>
        </p:blipFill>
        <p:spPr>
          <a:xfrm>
            <a:off x="2995125" y="576662"/>
            <a:ext cx="6201750" cy="5704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14ea7bb3ce_0_1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577" name="Google Shape;577;g114ea7bb3ce_0_106"/>
          <p:cNvSpPr txBox="1"/>
          <p:nvPr/>
        </p:nvSpPr>
        <p:spPr>
          <a:xfrm>
            <a:off x="416250" y="1415650"/>
            <a:ext cx="11359500" cy="5291100"/>
          </a:xfrm>
          <a:prstGeom prst="rect">
            <a:avLst/>
          </a:prstGeom>
          <a:noFill/>
          <a:ln>
            <a:noFill/>
          </a:ln>
        </p:spPr>
        <p:txBody>
          <a:bodyPr spcFirstLastPara="1" wrap="square" lIns="91425" tIns="45700" rIns="91425" bIns="45700" anchor="t" anchorCtr="0">
            <a:noAutofit/>
          </a:bodyPr>
          <a:lstStyle/>
          <a:p>
            <a:pPr marL="742950" lvl="1" indent="-381000" algn="l" rtl="0">
              <a:spcBef>
                <a:spcPts val="0"/>
              </a:spcBef>
              <a:spcAft>
                <a:spcPts val="0"/>
              </a:spcAft>
              <a:buClr>
                <a:srgbClr val="FF5A33"/>
              </a:buClr>
              <a:buSzPts val="3900"/>
              <a:buFont typeface="Quattrocento Sans"/>
              <a:buChar char="❖"/>
            </a:pPr>
            <a:r>
              <a:rPr lang="en-US" sz="3900" dirty="0">
                <a:latin typeface="Quattrocento Sans"/>
                <a:ea typeface="Quattrocento Sans"/>
                <a:cs typeface="Quattrocento Sans"/>
                <a:sym typeface="Quattrocento Sans"/>
              </a:rPr>
              <a:t>Sanity testing là một </a:t>
            </a:r>
            <a:r>
              <a:rPr lang="en-US" sz="3900" dirty="0" err="1">
                <a:latin typeface="Quattrocento Sans"/>
                <a:ea typeface="Quattrocento Sans"/>
                <a:cs typeface="Quattrocento Sans"/>
                <a:sym typeface="Quattrocento Sans"/>
              </a:rPr>
              <a:t>loại</a:t>
            </a:r>
            <a:r>
              <a:rPr lang="en-US" sz="3900" dirty="0">
                <a:latin typeface="Quattrocento Sans"/>
                <a:ea typeface="Quattrocento Sans"/>
                <a:cs typeface="Quattrocento Sans"/>
                <a:sym typeface="Quattrocento Sans"/>
              </a:rPr>
              <a:t> Kiểm thử phần mềm được thực hiện sau khi nhận được một bản build phần mềm, với những thay đổi nhỏ về mã, hoặc chức năng, để xác định </a:t>
            </a:r>
            <a:r>
              <a:rPr lang="en-US" sz="3900" dirty="0" err="1">
                <a:latin typeface="Quattrocento Sans"/>
                <a:ea typeface="Quattrocento Sans"/>
                <a:cs typeface="Quattrocento Sans"/>
                <a:sym typeface="Quattrocento Sans"/>
              </a:rPr>
              <a:t>rằng</a:t>
            </a:r>
            <a:r>
              <a:rPr lang="en-US" sz="3900" dirty="0">
                <a:latin typeface="Quattrocento Sans"/>
                <a:ea typeface="Quattrocento Sans"/>
                <a:cs typeface="Quattrocento Sans"/>
                <a:sym typeface="Quattrocento Sans"/>
              </a:rPr>
              <a:t> các lỗi đã được sửa và không có vấn đề gì khác xảy </a:t>
            </a:r>
            <a:r>
              <a:rPr lang="en-US" sz="3900" dirty="0" err="1">
                <a:latin typeface="Quattrocento Sans"/>
                <a:ea typeface="Quattrocento Sans"/>
                <a:cs typeface="Quattrocento Sans"/>
                <a:sym typeface="Quattrocento Sans"/>
              </a:rPr>
              <a:t>ra</a:t>
            </a:r>
            <a:r>
              <a:rPr lang="en-US" sz="3900" dirty="0">
                <a:latin typeface="Quattrocento Sans"/>
                <a:ea typeface="Quattrocento Sans"/>
                <a:cs typeface="Quattrocento Sans"/>
                <a:sym typeface="Quattrocento Sans"/>
              </a:rPr>
              <a:t> do những thay đổi này.</a:t>
            </a:r>
            <a:endParaRPr sz="3900" dirty="0">
              <a:latin typeface="Quattrocento Sans"/>
              <a:ea typeface="Quattrocento Sans"/>
              <a:cs typeface="Quattrocento Sans"/>
              <a:sym typeface="Quattrocento Sans"/>
            </a:endParaRPr>
          </a:p>
        </p:txBody>
      </p:sp>
      <p:sp>
        <p:nvSpPr>
          <p:cNvPr id="578" name="Google Shape;578;g114ea7bb3ce_0_106"/>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Sanity Testing - Kiểm thử độ tỉnh </a:t>
            </a:r>
            <a:r>
              <a:rPr lang="en-US" sz="4000" dirty="0" err="1">
                <a:solidFill>
                  <a:srgbClr val="333333"/>
                </a:solidFill>
                <a:latin typeface="Quattrocento Sans"/>
                <a:ea typeface="Quattrocento Sans"/>
                <a:cs typeface="Quattrocento Sans"/>
                <a:sym typeface="Quattrocento Sans"/>
              </a:rPr>
              <a:t>táo</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7">
                                            <p:txEl>
                                              <p:pRg st="0" end="0"/>
                                            </p:txEl>
                                          </p:spTgt>
                                        </p:tgtEl>
                                        <p:attrNameLst>
                                          <p:attrName>style.visibility</p:attrName>
                                        </p:attrNameLst>
                                      </p:cBhvr>
                                      <p:to>
                                        <p:strVal val="visible"/>
                                      </p:to>
                                    </p:set>
                                    <p:anim calcmode="lin" valueType="num">
                                      <p:cBhvr additive="base">
                                        <p:cTn id="7" dur="1000"/>
                                        <p:tgtEl>
                                          <p:spTgt spid="57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114ea7bb3ce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584" name="Google Shape;584;g114ea7bb3ce_0_1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độ tỉnh táo</a:t>
            </a:r>
            <a:endParaRPr sz="4000">
              <a:solidFill>
                <a:schemeClr val="dk1"/>
              </a:solidFill>
              <a:latin typeface="Quattrocento Sans"/>
              <a:ea typeface="Quattrocento Sans"/>
              <a:cs typeface="Quattrocento Sans"/>
              <a:sym typeface="Quattrocento Sans"/>
            </a:endParaRPr>
          </a:p>
        </p:txBody>
      </p:sp>
      <p:sp>
        <p:nvSpPr>
          <p:cNvPr id="585" name="Google Shape;585;g114ea7bb3ce_0_147"/>
          <p:cNvSpPr txBox="1"/>
          <p:nvPr/>
        </p:nvSpPr>
        <p:spPr>
          <a:xfrm>
            <a:off x="817275" y="1527950"/>
            <a:ext cx="107649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Hệ thống phần mềm bán dừa qua internet phiên bản 1.0 với 20 chức năng khác nhau. Nhưng khi tạo một hóa đơn cho người mua dừa có lỗi không hiển thị địa chỉ của người này.</a:t>
            </a:r>
            <a:endParaRPr sz="3300">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Người chủ muốn qua phiên bản: 2.0 sẽ sửa được lỗi trên và có thể hiển thị thêm Coupon khi tạo hóa đơn.</a:t>
            </a:r>
            <a:endParaRPr sz="3300">
              <a:latin typeface="Quattrocento Sans"/>
              <a:ea typeface="Quattrocento Sans"/>
              <a:cs typeface="Quattrocento Sans"/>
              <a:sym typeface="Quattrocento Sans"/>
            </a:endParaRPr>
          </a:p>
          <a:p>
            <a:pPr marL="0" lvl="0" indent="0" algn="l" rtl="0">
              <a:spcBef>
                <a:spcPts val="0"/>
              </a:spcBef>
              <a:spcAft>
                <a:spcPts val="0"/>
              </a:spcAft>
              <a:buNone/>
            </a:pPr>
            <a:r>
              <a:rPr lang="en-US" sz="3300">
                <a:latin typeface="Quattrocento Sans"/>
                <a:ea typeface="Quattrocento Sans"/>
                <a:cs typeface="Quattrocento Sans"/>
                <a:sym typeface="Quattrocento Sans"/>
              </a:rPr>
              <a:t>=&gt; Là tester ta áp dụng kỹ thuật Sanity Test</a:t>
            </a:r>
            <a:endParaRPr sz="3300">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US" sz="3300">
                <a:latin typeface="Quattrocento Sans"/>
                <a:ea typeface="Quattrocento Sans"/>
                <a:cs typeface="Quattrocento Sans"/>
                <a:sym typeface="Quattrocento Sans"/>
              </a:rPr>
              <a:t>Khi áp dụng: ta sẽ thực hiện việc testing trên hai phần:</a:t>
            </a:r>
            <a:endParaRPr sz="3300">
              <a:latin typeface="Quattrocento Sans"/>
              <a:ea typeface="Quattrocento Sans"/>
              <a:cs typeface="Quattrocento Sans"/>
              <a:sym typeface="Quattrocento Sans"/>
            </a:endParaRPr>
          </a:p>
          <a:p>
            <a:pPr marL="0" lvl="0" indent="0" algn="l" rtl="0">
              <a:spcBef>
                <a:spcPts val="0"/>
              </a:spcBef>
              <a:spcAft>
                <a:spcPts val="0"/>
              </a:spcAft>
              <a:buNone/>
            </a:pPr>
            <a:r>
              <a:rPr lang="en-US" sz="3300">
                <a:latin typeface="Quattrocento Sans"/>
                <a:ea typeface="Quattrocento Sans"/>
                <a:cs typeface="Quattrocento Sans"/>
                <a:sym typeface="Quattrocento Sans"/>
              </a:rPr>
              <a:t>Một là kiểm tra lỗi không hiển thị địa chỉ có còn hay không, hai là kiểm tra chức năng mới thêm Coupon có được thực thi vào hay không?</a:t>
            </a:r>
            <a:endParaRPr sz="4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g114ea7bb3ce_0_1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591" name="Google Shape;591;g114ea7bb3ce_0_123"/>
          <p:cNvSpPr txBox="1"/>
          <p:nvPr/>
        </p:nvSpPr>
        <p:spPr>
          <a:xfrm>
            <a:off x="261175" y="1498025"/>
            <a:ext cx="11930700" cy="5071500"/>
          </a:xfrm>
          <a:prstGeom prst="rect">
            <a:avLst/>
          </a:prstGeom>
          <a:noFill/>
          <a:ln>
            <a:noFill/>
          </a:ln>
        </p:spPr>
        <p:txBody>
          <a:bodyPr spcFirstLastPara="1" wrap="square" lIns="91425" tIns="45700" rIns="91425" bIns="45700" anchor="t" anchorCtr="0">
            <a:noAutofit/>
          </a:bodyPr>
          <a:lstStyle/>
          <a:p>
            <a:pPr marL="1200150" lvl="1" indent="-374650" algn="l" rtl="0">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Các issues đã được tạo và có trạng thái cần testing.</a:t>
            </a:r>
            <a:endParaRPr sz="3800">
              <a:solidFill>
                <a:schemeClr val="dk1"/>
              </a:solidFill>
              <a:latin typeface="Quattrocento Sans"/>
              <a:ea typeface="Quattrocento Sans"/>
              <a:cs typeface="Quattrocento Sans"/>
              <a:sym typeface="Quattrocento Sans"/>
            </a:endParaRPr>
          </a:p>
          <a:p>
            <a:pPr marL="1200150" lvl="0" indent="0" algn="l" rtl="0">
              <a:spcBef>
                <a:spcPts val="2400"/>
              </a:spcBef>
              <a:spcAft>
                <a:spcPts val="0"/>
              </a:spcAft>
              <a:buNone/>
            </a:pPr>
            <a:endParaRPr sz="3800">
              <a:solidFill>
                <a:schemeClr val="dk1"/>
              </a:solidFill>
              <a:latin typeface="Quattrocento Sans"/>
              <a:ea typeface="Quattrocento Sans"/>
              <a:cs typeface="Quattrocento Sans"/>
              <a:sym typeface="Quattrocento Sans"/>
            </a:endParaRPr>
          </a:p>
          <a:p>
            <a:pPr marL="800100" lvl="0" indent="-406400" algn="l" rtl="0">
              <a:spcBef>
                <a:spcPts val="2400"/>
              </a:spcBef>
              <a:spcAft>
                <a:spcPts val="0"/>
              </a:spcAft>
              <a:buClr>
                <a:srgbClr val="FF5A33"/>
              </a:buClr>
              <a:buSzPts val="3800"/>
              <a:buFont typeface="Noto Sans Symbols"/>
              <a:buChar char="❑"/>
            </a:pPr>
            <a:r>
              <a:rPr lang="en-US" sz="3800">
                <a:solidFill>
                  <a:srgbClr val="333333"/>
                </a:solidFill>
                <a:latin typeface="Quattrocento Sans"/>
                <a:ea typeface="Quattrocento Sans"/>
                <a:cs typeface="Quattrocento Sans"/>
                <a:sym typeface="Quattrocento Sans"/>
              </a:rPr>
              <a:t>Đối tượng kiểm thử độ tỉnh táo</a:t>
            </a:r>
            <a:endParaRPr sz="3800">
              <a:solidFill>
                <a:srgbClr val="333333"/>
              </a:solidFill>
              <a:latin typeface="Quattrocento Sans"/>
              <a:ea typeface="Quattrocento Sans"/>
              <a:cs typeface="Quattrocento Sans"/>
              <a:sym typeface="Quattrocento Sans"/>
            </a:endParaRPr>
          </a:p>
          <a:p>
            <a:pPr marL="1371600" lvl="0" indent="-469900" algn="l" rtl="0">
              <a:spcBef>
                <a:spcPts val="0"/>
              </a:spcBef>
              <a:spcAft>
                <a:spcPts val="0"/>
              </a:spcAft>
              <a:buClr>
                <a:srgbClr val="FF5A33"/>
              </a:buClr>
              <a:buSzPts val="3800"/>
              <a:buFont typeface="Noto Sans Symbols"/>
              <a:buChar char="❖"/>
            </a:pPr>
            <a:r>
              <a:rPr lang="en-US" sz="3800">
                <a:solidFill>
                  <a:srgbClr val="1B1B1B"/>
                </a:solidFill>
                <a:highlight>
                  <a:schemeClr val="lt1"/>
                </a:highlight>
                <a:latin typeface="Quattrocento Sans"/>
                <a:ea typeface="Quattrocento Sans"/>
                <a:cs typeface="Quattrocento Sans"/>
                <a:sym typeface="Quattrocento Sans"/>
              </a:rPr>
              <a:t>Bug hoặc chức năng thay đổi</a:t>
            </a:r>
            <a:r>
              <a:rPr lang="en-US" sz="3800">
                <a:solidFill>
                  <a:srgbClr val="333333"/>
                </a:solidFill>
                <a:latin typeface="Quattrocento Sans"/>
                <a:ea typeface="Quattrocento Sans"/>
                <a:cs typeface="Quattrocento Sans"/>
                <a:sym typeface="Quattrocento Sans"/>
              </a:rPr>
              <a:t>.</a:t>
            </a:r>
            <a:endParaRPr sz="3800">
              <a:solidFill>
                <a:schemeClr val="dk1"/>
              </a:solidFill>
              <a:latin typeface="Quattrocento Sans"/>
              <a:ea typeface="Quattrocento Sans"/>
              <a:cs typeface="Quattrocento Sans"/>
              <a:sym typeface="Quattrocento Sans"/>
            </a:endParaRPr>
          </a:p>
        </p:txBody>
      </p:sp>
      <p:sp>
        <p:nvSpPr>
          <p:cNvPr id="592" name="Google Shape;592;g114ea7bb3ce_0_123"/>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 calcmode="lin" valueType="num">
                                      <p:cBhvr additive="base">
                                        <p:cTn id="7" dur="1000"/>
                                        <p:tgtEl>
                                          <p:spTgt spid="59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1">
                                            <p:txEl>
                                              <p:pRg st="1" end="1"/>
                                            </p:txEl>
                                          </p:spTgt>
                                        </p:tgtEl>
                                        <p:attrNameLst>
                                          <p:attrName>style.visibility</p:attrName>
                                        </p:attrNameLst>
                                      </p:cBhvr>
                                      <p:to>
                                        <p:strVal val="visible"/>
                                      </p:to>
                                    </p:set>
                                    <p:anim calcmode="lin" valueType="num">
                                      <p:cBhvr additive="base">
                                        <p:cTn id="12" dur="1000"/>
                                        <p:tgtEl>
                                          <p:spTgt spid="59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91">
                                            <p:txEl>
                                              <p:pRg st="2" end="2"/>
                                            </p:txEl>
                                          </p:spTgt>
                                        </p:tgtEl>
                                        <p:attrNameLst>
                                          <p:attrName>style.visibility</p:attrName>
                                        </p:attrNameLst>
                                      </p:cBhvr>
                                      <p:to>
                                        <p:strVal val="visible"/>
                                      </p:to>
                                    </p:set>
                                    <p:anim calcmode="lin" valueType="num">
                                      <p:cBhvr additive="base">
                                        <p:cTn id="17" dur="1000"/>
                                        <p:tgtEl>
                                          <p:spTgt spid="59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91">
                                            <p:txEl>
                                              <p:pRg st="3" end="3"/>
                                            </p:txEl>
                                          </p:spTgt>
                                        </p:tgtEl>
                                        <p:attrNameLst>
                                          <p:attrName>style.visibility</p:attrName>
                                        </p:attrNameLst>
                                      </p:cBhvr>
                                      <p:to>
                                        <p:strVal val="visible"/>
                                      </p:to>
                                    </p:set>
                                    <p:anim calcmode="lin" valueType="num">
                                      <p:cBhvr additive="base">
                                        <p:cTn id="22" dur="1000"/>
                                        <p:tgtEl>
                                          <p:spTgt spid="59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15053b2453_0_2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53" name="Google Shape;153;g115053b2453_0_296"/>
          <p:cNvSpPr txBox="1"/>
          <p:nvPr/>
        </p:nvSpPr>
        <p:spPr>
          <a:xfrm>
            <a:off x="617100" y="890800"/>
            <a:ext cx="11574900" cy="5967300"/>
          </a:xfrm>
          <a:prstGeom prst="rect">
            <a:avLst/>
          </a:prstGeom>
          <a:noFill/>
          <a:ln>
            <a:noFill/>
          </a:ln>
        </p:spPr>
        <p:txBody>
          <a:bodyPr spcFirstLastPara="1" wrap="square" lIns="91425" tIns="45700" rIns="91425" bIns="45700" anchor="t" anchorCtr="0">
            <a:normAutofit/>
          </a:bodyPr>
          <a:lstStyle/>
          <a:p>
            <a:pPr marL="742950" lvl="1" indent="-390013" algn="l" rtl="0">
              <a:spcBef>
                <a:spcPts val="480"/>
              </a:spcBef>
              <a:spcAft>
                <a:spcPts val="0"/>
              </a:spcAft>
              <a:buClr>
                <a:srgbClr val="FF5A33"/>
              </a:buClr>
              <a:buSzPts val="4042"/>
              <a:buFont typeface="Quattrocento Sans"/>
              <a:buChar char="❖"/>
            </a:pPr>
            <a:r>
              <a:rPr lang="en-US" sz="4000">
                <a:solidFill>
                  <a:srgbClr val="333333"/>
                </a:solidFill>
                <a:latin typeface="Quattrocento Sans"/>
                <a:ea typeface="Quattrocento Sans"/>
                <a:cs typeface="Quattrocento Sans"/>
                <a:sym typeface="Quattrocento Sans"/>
              </a:rPr>
              <a:t>Unit testing bao gồm kiểm thử chức năng (như kiểm tra việc tính toán chính xác của thuật toán) hoặc các đặc điểm phi chức năng cụ thể liên quan đến tài nguyên (như rò rỉ bộ nhớ), kiểm thử hiệu suất (như tính toán hoàn thành đủ nhanh).</a:t>
            </a:r>
            <a:endParaRPr sz="52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3">
                                            <p:txEl>
                                              <p:pRg st="0" end="0"/>
                                            </p:txEl>
                                          </p:spTgt>
                                        </p:tgtEl>
                                        <p:attrNameLst>
                                          <p:attrName>style.visibility</p:attrName>
                                        </p:attrNameLst>
                                      </p:cBhvr>
                                      <p:to>
                                        <p:strVal val="visible"/>
                                      </p:to>
                                    </p:set>
                                    <p:anim calcmode="lin" valueType="num">
                                      <p:cBhvr additive="base">
                                        <p:cTn id="7" dur="1000"/>
                                        <p:tgtEl>
                                          <p:spTgt spid="15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114ea7bb3ce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598" name="Google Shape;598;g114ea7bb3ce_0_129"/>
          <p:cNvSpPr txBox="1"/>
          <p:nvPr/>
        </p:nvSpPr>
        <p:spPr>
          <a:xfrm>
            <a:off x="416250" y="1415650"/>
            <a:ext cx="11359500" cy="5291100"/>
          </a:xfrm>
          <a:prstGeom prst="rect">
            <a:avLst/>
          </a:prstGeom>
          <a:noFill/>
          <a:ln>
            <a:noFill/>
          </a:ln>
        </p:spPr>
        <p:txBody>
          <a:bodyPr spcFirstLastPara="1" wrap="square" lIns="91425" tIns="45700" rIns="91425" bIns="45700" anchor="t" anchorCtr="0">
            <a:noAutofit/>
          </a:bodyPr>
          <a:lstStyle/>
          <a:p>
            <a:pPr marL="742950" lvl="1" indent="-374650" algn="l" rtl="0">
              <a:spcBef>
                <a:spcPts val="2800"/>
              </a:spcBef>
              <a:spcAft>
                <a:spcPts val="0"/>
              </a:spcAft>
              <a:buClr>
                <a:srgbClr val="FF5A33"/>
              </a:buClr>
              <a:buSzPts val="3800"/>
              <a:buFont typeface="Quattrocento Sans"/>
              <a:buChar char="❖"/>
            </a:pPr>
            <a:r>
              <a:rPr lang="en-US" sz="3800">
                <a:solidFill>
                  <a:srgbClr val="333333"/>
                </a:solidFill>
                <a:highlight>
                  <a:schemeClr val="lt1"/>
                </a:highlight>
                <a:latin typeface="Quattrocento Sans"/>
                <a:ea typeface="Quattrocento Sans"/>
                <a:cs typeface="Quattrocento Sans"/>
                <a:sym typeface="Quattrocento Sans"/>
              </a:rPr>
              <a:t>Xác định rằng chức năng được đề xuất hoạt động gần như mong đợi. Nếu kiểm tra sanity không thành công, bản build bị từ chối để tiết kiệm thời gian và chi phí liên quan đến một thử nghiệm nghiêm ngặt hơn.</a:t>
            </a:r>
            <a:endParaRPr sz="3800">
              <a:solidFill>
                <a:srgbClr val="333333"/>
              </a:solidFill>
              <a:highlight>
                <a:schemeClr val="lt1"/>
              </a:highlight>
              <a:latin typeface="Quattrocento Sans"/>
              <a:ea typeface="Quattrocento Sans"/>
              <a:cs typeface="Quattrocento Sans"/>
              <a:sym typeface="Quattrocento Sans"/>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Tiết kiệm nhiều thời gian và effort bởi vì Sanity testing tập trung vào một hoặc một vài vùng ảnh hưởng của chức năng.</a:t>
            </a:r>
            <a:endParaRPr sz="3800">
              <a:latin typeface="Quattrocento Sans"/>
              <a:ea typeface="Quattrocento Sans"/>
              <a:cs typeface="Quattrocento Sans"/>
              <a:sym typeface="Quattrocento Sans"/>
            </a:endParaRPr>
          </a:p>
        </p:txBody>
      </p:sp>
      <p:sp>
        <p:nvSpPr>
          <p:cNvPr id="599" name="Google Shape;599;g114ea7bb3ce_0_129"/>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 calcmode="lin" valueType="num">
                                      <p:cBhvr additive="base">
                                        <p:cTn id="7" dur="1000"/>
                                        <p:tgtEl>
                                          <p:spTgt spid="5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8">
                                            <p:txEl>
                                              <p:pRg st="1" end="1"/>
                                            </p:txEl>
                                          </p:spTgt>
                                        </p:tgtEl>
                                        <p:attrNameLst>
                                          <p:attrName>style.visibility</p:attrName>
                                        </p:attrNameLst>
                                      </p:cBhvr>
                                      <p:to>
                                        <p:strVal val="visible"/>
                                      </p:to>
                                    </p:set>
                                    <p:anim calcmode="lin" valueType="num">
                                      <p:cBhvr additive="base">
                                        <p:cTn id="12" dur="1000"/>
                                        <p:tgtEl>
                                          <p:spTgt spid="59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114ea7bb3ce_0_1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605" name="Google Shape;605;g114ea7bb3ce_0_135"/>
          <p:cNvSpPr txBox="1"/>
          <p:nvPr/>
        </p:nvSpPr>
        <p:spPr>
          <a:xfrm>
            <a:off x="416250" y="852150"/>
            <a:ext cx="11359500" cy="52911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Không mất effort để chuẩn bị tài liệu của Sanity Testing vì nó thường không có kịch bản</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giúp xác định các đối tượng thiếu phụ thuộc</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Nó được sử dụng để verify rằng một chức năng nhỏ của ứng dụng vẫn hoạt động đúng sau thay đổi nhỏ.</a:t>
            </a:r>
            <a:endParaRPr sz="37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5">
                                            <p:txEl>
                                              <p:pRg st="0" end="0"/>
                                            </p:txEl>
                                          </p:spTgt>
                                        </p:tgtEl>
                                        <p:attrNameLst>
                                          <p:attrName>style.visibility</p:attrName>
                                        </p:attrNameLst>
                                      </p:cBhvr>
                                      <p:to>
                                        <p:strVal val="visible"/>
                                      </p:to>
                                    </p:set>
                                    <p:anim calcmode="lin" valueType="num">
                                      <p:cBhvr additive="base">
                                        <p:cTn id="7" dur="1000"/>
                                        <p:tgtEl>
                                          <p:spTgt spid="6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5">
                                            <p:txEl>
                                              <p:pRg st="1" end="1"/>
                                            </p:txEl>
                                          </p:spTgt>
                                        </p:tgtEl>
                                        <p:attrNameLst>
                                          <p:attrName>style.visibility</p:attrName>
                                        </p:attrNameLst>
                                      </p:cBhvr>
                                      <p:to>
                                        <p:strVal val="visible"/>
                                      </p:to>
                                    </p:set>
                                    <p:anim calcmode="lin" valueType="num">
                                      <p:cBhvr additive="base">
                                        <p:cTn id="12" dur="1000"/>
                                        <p:tgtEl>
                                          <p:spTgt spid="6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05">
                                            <p:txEl>
                                              <p:pRg st="2" end="2"/>
                                            </p:txEl>
                                          </p:spTgt>
                                        </p:tgtEl>
                                        <p:attrNameLst>
                                          <p:attrName>style.visibility</p:attrName>
                                        </p:attrNameLst>
                                      </p:cBhvr>
                                      <p:to>
                                        <p:strVal val="visible"/>
                                      </p:to>
                                    </p:set>
                                    <p:anim calcmode="lin" valueType="num">
                                      <p:cBhvr additive="base">
                                        <p:cTn id="17" dur="1000"/>
                                        <p:tgtEl>
                                          <p:spTgt spid="6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14ea7bb3ce_0_1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611" name="Google Shape;611;g114ea7bb3ce_0_141"/>
          <p:cNvSpPr txBox="1"/>
          <p:nvPr/>
        </p:nvSpPr>
        <p:spPr>
          <a:xfrm>
            <a:off x="682200" y="2276025"/>
            <a:ext cx="11166000" cy="4187100"/>
          </a:xfrm>
          <a:prstGeom prst="rect">
            <a:avLst/>
          </a:prstGeom>
          <a:noFill/>
          <a:ln>
            <a:noFill/>
          </a:ln>
        </p:spPr>
        <p:txBody>
          <a:bodyPr spcFirstLastPara="1" wrap="square" lIns="91425" tIns="45700" rIns="91425" bIns="45700" anchor="t" anchorCtr="0">
            <a:noAutofit/>
          </a:bodyPr>
          <a:lstStyle/>
          <a:p>
            <a:pPr marL="742950" lvl="1" indent="-381000" algn="l" rtl="0">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Dễ bị sót bug khi Sanity testing chỉ focus vào các câu lệnh và các function của phần mềm.</a:t>
            </a:r>
            <a:endParaRPr sz="3900">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Quattrocento Sans"/>
              <a:buChar char="❖"/>
            </a:pPr>
            <a:r>
              <a:rPr lang="en-US" sz="3900">
                <a:latin typeface="Quattrocento Sans"/>
                <a:ea typeface="Quattrocento Sans"/>
                <a:cs typeface="Quattrocento Sans"/>
                <a:sym typeface="Quattrocento Sans"/>
              </a:rPr>
              <a:t>Nó không đi đến mức cấu trúc thiết kế vì vậy rất khó để developers hiểu cách fix những issue được tìm thấy trong sanity testing.</a:t>
            </a:r>
            <a:endParaRPr sz="3900">
              <a:solidFill>
                <a:srgbClr val="333333"/>
              </a:solidFill>
              <a:highlight>
                <a:schemeClr val="lt1"/>
              </a:highlight>
              <a:latin typeface="Quattrocento Sans"/>
              <a:ea typeface="Quattrocento Sans"/>
              <a:cs typeface="Quattrocento Sans"/>
              <a:sym typeface="Quattrocento Sans"/>
            </a:endParaRPr>
          </a:p>
        </p:txBody>
      </p:sp>
      <p:sp>
        <p:nvSpPr>
          <p:cNvPr id="612" name="Google Shape;612;g114ea7bb3ce_0_141"/>
          <p:cNvSpPr txBox="1"/>
          <p:nvPr/>
        </p:nvSpPr>
        <p:spPr>
          <a:xfrm>
            <a:off x="682200" y="882800"/>
            <a:ext cx="115098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độ tỉnh táo</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1000"/>
                                        <p:tgtEl>
                                          <p:spTgt spid="61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1">
                                            <p:txEl>
                                              <p:pRg st="1" end="1"/>
                                            </p:txEl>
                                          </p:spTgt>
                                        </p:tgtEl>
                                        <p:attrNameLst>
                                          <p:attrName>style.visibility</p:attrName>
                                        </p:attrNameLst>
                                      </p:cBhvr>
                                      <p:to>
                                        <p:strVal val="visible"/>
                                      </p:to>
                                    </p:set>
                                    <p:anim calcmode="lin" valueType="num">
                                      <p:cBhvr additive="base">
                                        <p:cTn id="12" dur="1000"/>
                                        <p:tgtEl>
                                          <p:spTgt spid="61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g114513c2892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sanity testing</a:t>
            </a:r>
            <a:endParaRPr/>
          </a:p>
        </p:txBody>
      </p:sp>
      <p:sp>
        <p:nvSpPr>
          <p:cNvPr id="618" name="Google Shape;618;g114513c2892_0_0"/>
          <p:cNvSpPr txBox="1"/>
          <p:nvPr/>
        </p:nvSpPr>
        <p:spPr>
          <a:xfrm>
            <a:off x="416250" y="869925"/>
            <a:ext cx="11359500" cy="5291100"/>
          </a:xfrm>
          <a:prstGeom prst="rect">
            <a:avLst/>
          </a:prstGeom>
          <a:noFill/>
          <a:ln>
            <a:noFill/>
          </a:ln>
        </p:spPr>
        <p:txBody>
          <a:bodyPr spcFirstLastPara="1" wrap="square" lIns="91425" tIns="45700" rIns="91425" bIns="45700" anchor="t" anchorCtr="0">
            <a:noAutofit/>
          </a:bodyPr>
          <a:lstStyle/>
          <a:p>
            <a:pPr marL="742950" lvl="1" indent="-387350" algn="l" rtl="0">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Trong Sanity testing, việc test chỉ được thực hiện cho một vài chức năng hạn chế, vì vậy nếu có vấn đề xảy ra với những chức năng khác thì sẽ khó để phát hiện</a:t>
            </a:r>
            <a:endParaRPr sz="4000">
              <a:latin typeface="Quattrocento Sans"/>
              <a:ea typeface="Quattrocento Sans"/>
              <a:cs typeface="Quattrocento Sans"/>
              <a:sym typeface="Quattrocento Sans"/>
            </a:endParaRPr>
          </a:p>
          <a:p>
            <a:pPr marL="742950" lvl="1" indent="-387350" algn="l" rtl="0">
              <a:spcBef>
                <a:spcPts val="0"/>
              </a:spcBef>
              <a:spcAft>
                <a:spcPts val="0"/>
              </a:spcAft>
              <a:buClr>
                <a:srgbClr val="FF5A33"/>
              </a:buClr>
              <a:buSzPts val="4000"/>
              <a:buFont typeface="Quattrocento Sans"/>
              <a:buChar char="❖"/>
            </a:pPr>
            <a:r>
              <a:rPr lang="en-US" sz="4000">
                <a:latin typeface="Quattrocento Sans"/>
                <a:ea typeface="Quattrocento Sans"/>
                <a:cs typeface="Quattrocento Sans"/>
                <a:sym typeface="Quattrocento Sans"/>
              </a:rPr>
              <a:t>Sanity testing thường không có kịch bản vì vậy việc tham khảo cho tương lai là không có sẵn.</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 calcmode="lin" valueType="num">
                                      <p:cBhvr additive="base">
                                        <p:cTn id="7" dur="1000"/>
                                        <p:tgtEl>
                                          <p:spTgt spid="6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8">
                                            <p:txEl>
                                              <p:pRg st="1" end="1"/>
                                            </p:txEl>
                                          </p:spTgt>
                                        </p:tgtEl>
                                        <p:attrNameLst>
                                          <p:attrName>style.visibility</p:attrName>
                                        </p:attrNameLst>
                                      </p:cBhvr>
                                      <p:to>
                                        <p:strVal val="visible"/>
                                      </p:to>
                                    </p:set>
                                    <p:anim calcmode="lin" valueType="num">
                                      <p:cBhvr additive="base">
                                        <p:cTn id="12" dur="1000"/>
                                        <p:tgtEl>
                                          <p:spTgt spid="61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115053b2453_0_495"/>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khói</a:t>
            </a:r>
            <a:endParaRPr sz="5400" b="1" i="0" u="none" strike="noStrike" cap="small">
              <a:solidFill>
                <a:srgbClr val="FFA15D"/>
              </a:solidFill>
              <a:latin typeface="Calibri"/>
              <a:ea typeface="Calibri"/>
              <a:cs typeface="Calibri"/>
              <a:sym typeface="Calibri"/>
            </a:endParaRPr>
          </a:p>
        </p:txBody>
      </p:sp>
      <p:cxnSp>
        <p:nvCxnSpPr>
          <p:cNvPr id="624" name="Google Shape;624;g115053b2453_0_49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625" name="Google Shape;625;g115053b2453_0_495"/>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114ea7bb3ce_0_118"/>
          <p:cNvPicPr preferRelativeResize="0"/>
          <p:nvPr/>
        </p:nvPicPr>
        <p:blipFill>
          <a:blip r:embed="rId3">
            <a:alphaModFix/>
          </a:blip>
          <a:stretch>
            <a:fillRect/>
          </a:stretch>
        </p:blipFill>
        <p:spPr>
          <a:xfrm>
            <a:off x="2542550" y="243175"/>
            <a:ext cx="6619625" cy="61750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114513c2892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36" name="Google Shape;636;g114513c2892_0_6"/>
          <p:cNvSpPr txBox="1"/>
          <p:nvPr/>
        </p:nvSpPr>
        <p:spPr>
          <a:xfrm>
            <a:off x="606600" y="1566900"/>
            <a:ext cx="10900200" cy="52911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Khi có 1 bản build mới, Test team xác định </a:t>
            </a:r>
            <a:r>
              <a:rPr lang="en-US" sz="3600" dirty="0">
                <a:solidFill>
                  <a:srgbClr val="FF0000"/>
                </a:solidFill>
                <a:latin typeface="Quattrocento Sans"/>
                <a:ea typeface="Quattrocento Sans"/>
                <a:cs typeface="Quattrocento Sans"/>
                <a:sym typeface="Quattrocento Sans"/>
              </a:rPr>
              <a:t>chức năng chính</a:t>
            </a:r>
            <a:r>
              <a:rPr lang="en-US" sz="3600" dirty="0">
                <a:latin typeface="Quattrocento Sans"/>
                <a:ea typeface="Quattrocento Sans"/>
                <a:cs typeface="Quattrocento Sans"/>
                <a:sym typeface="Quattrocento Sans"/>
              </a:rPr>
              <a:t> trong ứng dụng để thực hiện Smoke Testing xem liệu phần mềm có bị vấn đề gì ở những chức năng chính hay không.</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Smoke testing được thực hiện trước giai đoạn </a:t>
            </a:r>
            <a:r>
              <a:rPr lang="en-US" sz="3600" dirty="0">
                <a:solidFill>
                  <a:srgbClr val="FF0000"/>
                </a:solidFill>
                <a:latin typeface="Quattrocento Sans"/>
                <a:ea typeface="Quattrocento Sans"/>
                <a:cs typeface="Quattrocento Sans"/>
                <a:sym typeface="Quattrocento Sans"/>
              </a:rPr>
              <a:t>kiểm thử hồi quy</a:t>
            </a:r>
            <a:endParaRPr sz="3600" dirty="0">
              <a:solidFill>
                <a:srgbClr val="FF0000"/>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Smoke Testing giúp xác định xem build có thiếu sót gì không để </a:t>
            </a:r>
            <a:r>
              <a:rPr lang="en-US" sz="3600" dirty="0" err="1">
                <a:latin typeface="Quattrocento Sans"/>
                <a:ea typeface="Quattrocento Sans"/>
                <a:cs typeface="Quattrocento Sans"/>
                <a:sym typeface="Quattrocento Sans"/>
              </a:rPr>
              <a:t>tránh</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lãng</a:t>
            </a:r>
            <a:r>
              <a:rPr lang="en-US" sz="3600" dirty="0">
                <a:latin typeface="Quattrocento Sans"/>
                <a:ea typeface="Quattrocento Sans"/>
                <a:cs typeface="Quattrocento Sans"/>
                <a:sym typeface="Quattrocento Sans"/>
              </a:rPr>
              <a:t> phí thời gian và tài nguyên.</a:t>
            </a:r>
            <a:endParaRPr sz="3600" dirty="0">
              <a:solidFill>
                <a:srgbClr val="1B1B1B"/>
              </a:solidFill>
              <a:highlight>
                <a:schemeClr val="lt1"/>
              </a:highlight>
              <a:latin typeface="Quattrocento Sans"/>
              <a:ea typeface="Quattrocento Sans"/>
              <a:cs typeface="Quattrocento Sans"/>
              <a:sym typeface="Quattrocento Sans"/>
            </a:endParaRPr>
          </a:p>
        </p:txBody>
      </p:sp>
      <p:sp>
        <p:nvSpPr>
          <p:cNvPr id="637" name="Google Shape;637;g114513c2892_0_6"/>
          <p:cNvSpPr txBox="1"/>
          <p:nvPr/>
        </p:nvSpPr>
        <p:spPr>
          <a:xfrm>
            <a:off x="682075" y="700900"/>
            <a:ext cx="109653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a:buChar char="❑"/>
            </a:pPr>
            <a:r>
              <a:rPr lang="en-US" sz="4000">
                <a:solidFill>
                  <a:srgbClr val="333333"/>
                </a:solidFill>
                <a:latin typeface="Quattrocento Sans"/>
                <a:ea typeface="Quattrocento Sans"/>
                <a:cs typeface="Quattrocento Sans"/>
                <a:sym typeface="Quattrocento Sans"/>
              </a:rPr>
              <a:t>Smoke Testing - Kiểm thử khói</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6">
                                            <p:txEl>
                                              <p:pRg st="0" end="0"/>
                                            </p:txEl>
                                          </p:spTgt>
                                        </p:tgtEl>
                                        <p:attrNameLst>
                                          <p:attrName>style.visibility</p:attrName>
                                        </p:attrNameLst>
                                      </p:cBhvr>
                                      <p:to>
                                        <p:strVal val="visible"/>
                                      </p:to>
                                    </p:set>
                                    <p:anim calcmode="lin" valueType="num">
                                      <p:cBhvr additive="base">
                                        <p:cTn id="7" dur="1000"/>
                                        <p:tgtEl>
                                          <p:spTgt spid="6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6">
                                            <p:txEl>
                                              <p:pRg st="1" end="1"/>
                                            </p:txEl>
                                          </p:spTgt>
                                        </p:tgtEl>
                                        <p:attrNameLst>
                                          <p:attrName>style.visibility</p:attrName>
                                        </p:attrNameLst>
                                      </p:cBhvr>
                                      <p:to>
                                        <p:strVal val="visible"/>
                                      </p:to>
                                    </p:set>
                                    <p:anim calcmode="lin" valueType="num">
                                      <p:cBhvr additive="base">
                                        <p:cTn id="12" dur="1000"/>
                                        <p:tgtEl>
                                          <p:spTgt spid="63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6">
                                            <p:txEl>
                                              <p:pRg st="2" end="2"/>
                                            </p:txEl>
                                          </p:spTgt>
                                        </p:tgtEl>
                                        <p:attrNameLst>
                                          <p:attrName>style.visibility</p:attrName>
                                        </p:attrNameLst>
                                      </p:cBhvr>
                                      <p:to>
                                        <p:strVal val="visible"/>
                                      </p:to>
                                    </p:set>
                                    <p:anim calcmode="lin" valueType="num">
                                      <p:cBhvr additive="base">
                                        <p:cTn id="17" dur="1000"/>
                                        <p:tgtEl>
                                          <p:spTgt spid="63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114ea7bb3ce_0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43" name="Google Shape;643;g114ea7bb3ce_0_40"/>
          <p:cNvSpPr txBox="1"/>
          <p:nvPr/>
        </p:nvSpPr>
        <p:spPr>
          <a:xfrm>
            <a:off x="331925" y="924500"/>
            <a:ext cx="11359500" cy="52911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Smoke Testing được thực hiện bất cứ khi nào các chức năng mới của phần mềm được phát triển và tích hợp với bản build hiện hành mà được triển khai trong môi trường kiểm thử. Nó đảm bảo rằng tất cả các chức năng quan trọng đang hoạt động chính xác hay không.</a:t>
            </a:r>
            <a:endParaRPr sz="3600">
              <a:solidFill>
                <a:srgbClr val="1B1B1B"/>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3">
                                            <p:txEl>
                                              <p:pRg st="0" end="0"/>
                                            </p:txEl>
                                          </p:spTgt>
                                        </p:tgtEl>
                                        <p:attrNameLst>
                                          <p:attrName>style.visibility</p:attrName>
                                        </p:attrNameLst>
                                      </p:cBhvr>
                                      <p:to>
                                        <p:strVal val="visible"/>
                                      </p:to>
                                    </p:set>
                                    <p:anim calcmode="lin" valueType="num">
                                      <p:cBhvr additive="base">
                                        <p:cTn id="7" dur="1000"/>
                                        <p:tgtEl>
                                          <p:spTgt spid="6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14ea7bb3ce_0_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49" name="Google Shape;649;g114ea7bb3ce_0_5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khói</a:t>
            </a:r>
            <a:endParaRPr sz="4000">
              <a:solidFill>
                <a:schemeClr val="dk1"/>
              </a:solidFill>
              <a:latin typeface="Quattrocento Sans"/>
              <a:ea typeface="Quattrocento Sans"/>
              <a:cs typeface="Quattrocento Sans"/>
              <a:sym typeface="Quattrocento Sans"/>
            </a:endParaRPr>
          </a:p>
        </p:txBody>
      </p:sp>
      <p:sp>
        <p:nvSpPr>
          <p:cNvPr id="650" name="Google Shape;650;g114ea7bb3ce_0_51"/>
          <p:cNvSpPr txBox="1"/>
          <p:nvPr/>
        </p:nvSpPr>
        <p:spPr>
          <a:xfrm>
            <a:off x="817275" y="1527950"/>
            <a:ext cx="10764900" cy="161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100">
                <a:solidFill>
                  <a:schemeClr val="dk1"/>
                </a:solidFill>
                <a:latin typeface="Quattrocento Sans"/>
                <a:ea typeface="Quattrocento Sans"/>
                <a:cs typeface="Quattrocento Sans"/>
                <a:sym typeface="Quattrocento Sans"/>
              </a:rPr>
              <a:t>Nút đăng ký mới được bổ sung vào màn hình đăng nhập và bản build được triển khai với code mới. Chúng ta thực hiện Smoke Testing trên 1 bản build mới.</a:t>
            </a:r>
            <a:endParaRPr sz="3800">
              <a:latin typeface="Quattrocento Sans"/>
              <a:ea typeface="Quattrocento Sans"/>
              <a:cs typeface="Quattrocento Sans"/>
              <a:sym typeface="Quattrocento Sans"/>
            </a:endParaRPr>
          </a:p>
        </p:txBody>
      </p:sp>
      <p:pic>
        <p:nvPicPr>
          <p:cNvPr id="651" name="Google Shape;651;g114ea7bb3ce_0_51"/>
          <p:cNvPicPr preferRelativeResize="0"/>
          <p:nvPr/>
        </p:nvPicPr>
        <p:blipFill>
          <a:blip r:embed="rId3">
            <a:alphaModFix/>
          </a:blip>
          <a:stretch>
            <a:fillRect/>
          </a:stretch>
        </p:blipFill>
        <p:spPr>
          <a:xfrm>
            <a:off x="6457800" y="2639000"/>
            <a:ext cx="5124375" cy="421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114ea7bb3ce_0_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57" name="Google Shape;657;g114ea7bb3ce_0_62"/>
          <p:cNvSpPr txBox="1"/>
          <p:nvPr/>
        </p:nvSpPr>
        <p:spPr>
          <a:xfrm>
            <a:off x="261175" y="1498025"/>
            <a:ext cx="11321100" cy="5071500"/>
          </a:xfrm>
          <a:prstGeom prst="rect">
            <a:avLst/>
          </a:prstGeom>
          <a:noFill/>
          <a:ln>
            <a:noFill/>
          </a:ln>
        </p:spPr>
        <p:txBody>
          <a:bodyPr spcFirstLastPara="1" wrap="square" lIns="91425" tIns="45700" rIns="91425" bIns="45700" anchor="t" anchorCtr="0">
            <a:noAutofit/>
          </a:bodyPr>
          <a:lstStyle/>
          <a:p>
            <a:pPr marL="1200150" lvl="1" indent="-374650" algn="l" rtl="0">
              <a:spcBef>
                <a:spcPts val="2400"/>
              </a:spcBef>
              <a:spcAft>
                <a:spcPts val="0"/>
              </a:spcAft>
              <a:buClr>
                <a:srgbClr val="FF5A33"/>
              </a:buClr>
              <a:buSzPts val="3800"/>
              <a:buFont typeface="Quattrocento Sans"/>
              <a:buChar char="❖"/>
            </a:pPr>
            <a:r>
              <a:rPr lang="en-US" sz="3800">
                <a:solidFill>
                  <a:schemeClr val="dk1"/>
                </a:solidFill>
                <a:latin typeface="Quattrocento Sans"/>
                <a:ea typeface="Quattrocento Sans"/>
                <a:cs typeface="Quattrocento Sans"/>
                <a:sym typeface="Quattrocento Sans"/>
              </a:rPr>
              <a:t>Nội dung thay đổi của chức năng được định nghĩa bằng Task.</a:t>
            </a:r>
            <a:endParaRPr sz="3800">
              <a:solidFill>
                <a:schemeClr val="dk1"/>
              </a:solidFill>
              <a:latin typeface="Quattrocento Sans"/>
              <a:ea typeface="Quattrocento Sans"/>
              <a:cs typeface="Quattrocento Sans"/>
              <a:sym typeface="Quattrocento Sans"/>
            </a:endParaRPr>
          </a:p>
          <a:p>
            <a:pPr marL="1200150" lvl="0" indent="0" algn="l" rtl="0">
              <a:spcBef>
                <a:spcPts val="2400"/>
              </a:spcBef>
              <a:spcAft>
                <a:spcPts val="0"/>
              </a:spcAft>
              <a:buNone/>
            </a:pPr>
            <a:endParaRPr sz="3400">
              <a:solidFill>
                <a:schemeClr val="dk1"/>
              </a:solidFill>
              <a:latin typeface="Quattrocento Sans"/>
              <a:ea typeface="Quattrocento Sans"/>
              <a:cs typeface="Quattrocento Sans"/>
              <a:sym typeface="Quattrocento Sans"/>
            </a:endParaRPr>
          </a:p>
          <a:p>
            <a:pPr marL="800100" lvl="0" indent="-419100" algn="l" rtl="0">
              <a:spcBef>
                <a:spcPts val="240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Đối tượng kiểm thử khói</a:t>
            </a:r>
            <a:endParaRPr sz="4000">
              <a:solidFill>
                <a:srgbClr val="333333"/>
              </a:solidFill>
              <a:latin typeface="Quattrocento Sans"/>
              <a:ea typeface="Quattrocento Sans"/>
              <a:cs typeface="Quattrocento Sans"/>
              <a:sym typeface="Quattrocento Sans"/>
            </a:endParaRPr>
          </a:p>
          <a:p>
            <a:pPr marL="1371600" lvl="0" indent="-482600" algn="l" rtl="0">
              <a:spcBef>
                <a:spcPts val="0"/>
              </a:spcBef>
              <a:spcAft>
                <a:spcPts val="0"/>
              </a:spcAft>
              <a:buClr>
                <a:srgbClr val="FF5A33"/>
              </a:buClr>
              <a:buSzPts val="4000"/>
              <a:buFont typeface="Noto Sans Symbols"/>
              <a:buChar char="❖"/>
            </a:pPr>
            <a:r>
              <a:rPr lang="en-US" sz="4000">
                <a:solidFill>
                  <a:srgbClr val="333333"/>
                </a:solidFill>
                <a:latin typeface="Quattrocento Sans"/>
                <a:ea typeface="Quattrocento Sans"/>
                <a:cs typeface="Quattrocento Sans"/>
                <a:sym typeface="Quattrocento Sans"/>
              </a:rPr>
              <a:t>Các tính năng mới được triển khai và tích hợp vào hệ thống.</a:t>
            </a:r>
            <a:endParaRPr sz="4000">
              <a:solidFill>
                <a:schemeClr val="dk1"/>
              </a:solidFill>
              <a:latin typeface="Quattrocento Sans"/>
              <a:ea typeface="Quattrocento Sans"/>
              <a:cs typeface="Quattrocento Sans"/>
              <a:sym typeface="Quattrocento Sans"/>
            </a:endParaRPr>
          </a:p>
        </p:txBody>
      </p:sp>
      <p:sp>
        <p:nvSpPr>
          <p:cNvPr id="658" name="Google Shape;658;g114ea7bb3ce_0_62"/>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7">
                                            <p:txEl>
                                              <p:pRg st="0" end="0"/>
                                            </p:txEl>
                                          </p:spTgt>
                                        </p:tgtEl>
                                        <p:attrNameLst>
                                          <p:attrName>style.visibility</p:attrName>
                                        </p:attrNameLst>
                                      </p:cBhvr>
                                      <p:to>
                                        <p:strVal val="visible"/>
                                      </p:to>
                                    </p:set>
                                    <p:anim calcmode="lin" valueType="num">
                                      <p:cBhvr additive="base">
                                        <p:cTn id="7" dur="1000"/>
                                        <p:tgtEl>
                                          <p:spTgt spid="6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57">
                                            <p:txEl>
                                              <p:pRg st="1" end="1"/>
                                            </p:txEl>
                                          </p:spTgt>
                                        </p:tgtEl>
                                        <p:attrNameLst>
                                          <p:attrName>style.visibility</p:attrName>
                                        </p:attrNameLst>
                                      </p:cBhvr>
                                      <p:to>
                                        <p:strVal val="visible"/>
                                      </p:to>
                                    </p:set>
                                    <p:anim calcmode="lin" valueType="num">
                                      <p:cBhvr additive="base">
                                        <p:cTn id="12" dur="1000"/>
                                        <p:tgtEl>
                                          <p:spTgt spid="6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57">
                                            <p:txEl>
                                              <p:pRg st="2" end="2"/>
                                            </p:txEl>
                                          </p:spTgt>
                                        </p:tgtEl>
                                        <p:attrNameLst>
                                          <p:attrName>style.visibility</p:attrName>
                                        </p:attrNameLst>
                                      </p:cBhvr>
                                      <p:to>
                                        <p:strVal val="visible"/>
                                      </p:to>
                                    </p:set>
                                    <p:anim calcmode="lin" valueType="num">
                                      <p:cBhvr additive="base">
                                        <p:cTn id="17" dur="1000"/>
                                        <p:tgtEl>
                                          <p:spTgt spid="65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57">
                                            <p:txEl>
                                              <p:pRg st="3" end="3"/>
                                            </p:txEl>
                                          </p:spTgt>
                                        </p:tgtEl>
                                        <p:attrNameLst>
                                          <p:attrName>style.visibility</p:attrName>
                                        </p:attrNameLst>
                                      </p:cBhvr>
                                      <p:to>
                                        <p:strVal val="visible"/>
                                      </p:to>
                                    </p:set>
                                    <p:anim calcmode="lin" valueType="num">
                                      <p:cBhvr additive="base">
                                        <p:cTn id="22" dur="1000"/>
                                        <p:tgtEl>
                                          <p:spTgt spid="65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15053b2453_0_22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59" name="Google Shape;159;g115053b2453_0_22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Vòng đời của kiểm thử thành phần</a:t>
            </a:r>
            <a:endParaRPr sz="4000">
              <a:solidFill>
                <a:schemeClr val="dk1"/>
              </a:solidFill>
              <a:latin typeface="Quattrocento Sans"/>
              <a:ea typeface="Quattrocento Sans"/>
              <a:cs typeface="Quattrocento Sans"/>
              <a:sym typeface="Quattrocento Sans"/>
            </a:endParaRPr>
          </a:p>
        </p:txBody>
      </p:sp>
      <p:pic>
        <p:nvPicPr>
          <p:cNvPr id="160" name="Google Shape;160;g115053b2453_0_228"/>
          <p:cNvPicPr preferRelativeResize="0"/>
          <p:nvPr/>
        </p:nvPicPr>
        <p:blipFill>
          <a:blip r:embed="rId3">
            <a:alphaModFix/>
          </a:blip>
          <a:stretch>
            <a:fillRect/>
          </a:stretch>
        </p:blipFill>
        <p:spPr>
          <a:xfrm>
            <a:off x="2032925" y="1624800"/>
            <a:ext cx="8126126" cy="50074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114ea7bb3ce_0_6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64" name="Google Shape;664;g114ea7bb3ce_0_68"/>
          <p:cNvSpPr txBox="1"/>
          <p:nvPr/>
        </p:nvSpPr>
        <p:spPr>
          <a:xfrm>
            <a:off x="538875" y="1415650"/>
            <a:ext cx="11043300" cy="52086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thực hiện việc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lỗi sẽ được nhận diện trong giai đoạn đầu</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Cải thiện chất lượng của hệ thống</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rủi ro</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Tiến trình dễ dàng truy cập</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Tối ưu hiệu quả và thời gian của việc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dàng phát hiện các lỗi quan trọng và sửa chữa các lỗi</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Giảm thiểu các rủi ro phát sinh</a:t>
            </a:r>
            <a:endParaRPr sz="3600">
              <a:latin typeface="Quattrocento Sans"/>
              <a:ea typeface="Quattrocento Sans"/>
              <a:cs typeface="Quattrocento Sans"/>
              <a:sym typeface="Quattrocento Sans"/>
            </a:endParaRPr>
          </a:p>
        </p:txBody>
      </p:sp>
      <p:sp>
        <p:nvSpPr>
          <p:cNvPr id="665" name="Google Shape;665;g114ea7bb3ce_0_68"/>
          <p:cNvSpPr txBox="1"/>
          <p:nvPr/>
        </p:nvSpPr>
        <p:spPr>
          <a:xfrm>
            <a:off x="613350" y="6871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4">
                                            <p:txEl>
                                              <p:pRg st="0" end="0"/>
                                            </p:txEl>
                                          </p:spTgt>
                                        </p:tgtEl>
                                        <p:attrNameLst>
                                          <p:attrName>style.visibility</p:attrName>
                                        </p:attrNameLst>
                                      </p:cBhvr>
                                      <p:to>
                                        <p:strVal val="visible"/>
                                      </p:to>
                                    </p:set>
                                    <p:anim calcmode="lin" valueType="num">
                                      <p:cBhvr additive="base">
                                        <p:cTn id="7" dur="1000"/>
                                        <p:tgtEl>
                                          <p:spTgt spid="6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64">
                                            <p:txEl>
                                              <p:pRg st="1" end="1"/>
                                            </p:txEl>
                                          </p:spTgt>
                                        </p:tgtEl>
                                        <p:attrNameLst>
                                          <p:attrName>style.visibility</p:attrName>
                                        </p:attrNameLst>
                                      </p:cBhvr>
                                      <p:to>
                                        <p:strVal val="visible"/>
                                      </p:to>
                                    </p:set>
                                    <p:anim calcmode="lin" valueType="num">
                                      <p:cBhvr additive="base">
                                        <p:cTn id="12" dur="1000"/>
                                        <p:tgtEl>
                                          <p:spTgt spid="66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64">
                                            <p:txEl>
                                              <p:pRg st="2" end="2"/>
                                            </p:txEl>
                                          </p:spTgt>
                                        </p:tgtEl>
                                        <p:attrNameLst>
                                          <p:attrName>style.visibility</p:attrName>
                                        </p:attrNameLst>
                                      </p:cBhvr>
                                      <p:to>
                                        <p:strVal val="visible"/>
                                      </p:to>
                                    </p:set>
                                    <p:anim calcmode="lin" valueType="num">
                                      <p:cBhvr additive="base">
                                        <p:cTn id="17" dur="1000"/>
                                        <p:tgtEl>
                                          <p:spTgt spid="66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64">
                                            <p:txEl>
                                              <p:pRg st="3" end="3"/>
                                            </p:txEl>
                                          </p:spTgt>
                                        </p:tgtEl>
                                        <p:attrNameLst>
                                          <p:attrName>style.visibility</p:attrName>
                                        </p:attrNameLst>
                                      </p:cBhvr>
                                      <p:to>
                                        <p:strVal val="visible"/>
                                      </p:to>
                                    </p:set>
                                    <p:anim calcmode="lin" valueType="num">
                                      <p:cBhvr additive="base">
                                        <p:cTn id="22" dur="1000"/>
                                        <p:tgtEl>
                                          <p:spTgt spid="66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64">
                                            <p:txEl>
                                              <p:pRg st="4" end="4"/>
                                            </p:txEl>
                                          </p:spTgt>
                                        </p:tgtEl>
                                        <p:attrNameLst>
                                          <p:attrName>style.visibility</p:attrName>
                                        </p:attrNameLst>
                                      </p:cBhvr>
                                      <p:to>
                                        <p:strVal val="visible"/>
                                      </p:to>
                                    </p:set>
                                    <p:anim calcmode="lin" valueType="num">
                                      <p:cBhvr additive="base">
                                        <p:cTn id="27" dur="1000"/>
                                        <p:tgtEl>
                                          <p:spTgt spid="664">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664">
                                            <p:txEl>
                                              <p:pRg st="5" end="5"/>
                                            </p:txEl>
                                          </p:spTgt>
                                        </p:tgtEl>
                                        <p:attrNameLst>
                                          <p:attrName>style.visibility</p:attrName>
                                        </p:attrNameLst>
                                      </p:cBhvr>
                                      <p:to>
                                        <p:strVal val="visible"/>
                                      </p:to>
                                    </p:set>
                                    <p:anim calcmode="lin" valueType="num">
                                      <p:cBhvr additive="base">
                                        <p:cTn id="32" dur="1000"/>
                                        <p:tgtEl>
                                          <p:spTgt spid="664">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64">
                                            <p:txEl>
                                              <p:pRg st="6" end="6"/>
                                            </p:txEl>
                                          </p:spTgt>
                                        </p:tgtEl>
                                        <p:attrNameLst>
                                          <p:attrName>style.visibility</p:attrName>
                                        </p:attrNameLst>
                                      </p:cBhvr>
                                      <p:to>
                                        <p:strVal val="visible"/>
                                      </p:to>
                                    </p:set>
                                    <p:anim calcmode="lin" valueType="num">
                                      <p:cBhvr additive="base">
                                        <p:cTn id="37" dur="1000"/>
                                        <p:tgtEl>
                                          <p:spTgt spid="664">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664">
                                            <p:txEl>
                                              <p:pRg st="7" end="7"/>
                                            </p:txEl>
                                          </p:spTgt>
                                        </p:tgtEl>
                                        <p:attrNameLst>
                                          <p:attrName>style.visibility</p:attrName>
                                        </p:attrNameLst>
                                      </p:cBhvr>
                                      <p:to>
                                        <p:strVal val="visible"/>
                                      </p:to>
                                    </p:set>
                                    <p:anim calcmode="lin" valueType="num">
                                      <p:cBhvr additive="base">
                                        <p:cTn id="42" dur="1000"/>
                                        <p:tgtEl>
                                          <p:spTgt spid="664">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14ea7bb3ce_0_7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smoke testing</a:t>
            </a:r>
            <a:endParaRPr/>
          </a:p>
        </p:txBody>
      </p:sp>
      <p:sp>
        <p:nvSpPr>
          <p:cNvPr id="671" name="Google Shape;671;g114ea7bb3ce_0_74"/>
          <p:cNvSpPr txBox="1"/>
          <p:nvPr/>
        </p:nvSpPr>
        <p:spPr>
          <a:xfrm>
            <a:off x="538875" y="2188525"/>
            <a:ext cx="11337600" cy="4452600"/>
          </a:xfrm>
          <a:prstGeom prst="rect">
            <a:avLst/>
          </a:prstGeom>
          <a:noFill/>
          <a:ln>
            <a:noFill/>
          </a:ln>
        </p:spPr>
        <p:txBody>
          <a:bodyPr spcFirstLastPara="1" wrap="square" lIns="91425" tIns="45700" rIns="91425" bIns="45700" anchor="t" anchorCtr="0">
            <a:noAutofit/>
          </a:bodyPr>
          <a:lstStyle/>
          <a:p>
            <a:pPr marL="742950" lvl="1" indent="-381000" algn="l" rtl="0">
              <a:spcBef>
                <a:spcPts val="2400"/>
              </a:spcBef>
              <a:spcAft>
                <a:spcPts val="0"/>
              </a:spcAft>
              <a:buClr>
                <a:srgbClr val="FF5A33"/>
              </a:buClr>
              <a:buSzPts val="3900"/>
              <a:buChar char="❖"/>
            </a:pPr>
            <a:r>
              <a:rPr lang="en-US" sz="3900">
                <a:solidFill>
                  <a:srgbClr val="333333"/>
                </a:solidFill>
                <a:latin typeface="Quattrocento Sans"/>
                <a:ea typeface="Quattrocento Sans"/>
                <a:cs typeface="Quattrocento Sans"/>
                <a:sym typeface="Quattrocento Sans"/>
              </a:rPr>
              <a:t>Tính năng mới tích hợp vào hệ thống được bàn giao không đúng đặc tả yêu cầu.</a:t>
            </a:r>
            <a:endParaRPr sz="390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Tính năng đã bàn giao tuy nhiên hệ thống chưa sẵn sàng tích hợp. </a:t>
            </a:r>
            <a:endParaRPr sz="3900">
              <a:solidFill>
                <a:srgbClr val="333333"/>
              </a:solidFill>
              <a:latin typeface="Quattrocento Sans"/>
              <a:ea typeface="Quattrocento Sans"/>
              <a:cs typeface="Quattrocento Sans"/>
              <a:sym typeface="Quattrocento Sans"/>
            </a:endParaRPr>
          </a:p>
          <a:p>
            <a:pPr marL="7429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Khi tích hợp vào hệ thống thì tính năng bàn giao hoạt động đúng đặc tả nhưng lại gây lỗi tới những tính năng khác.</a:t>
            </a:r>
            <a:endParaRPr sz="3900">
              <a:latin typeface="Quattrocento Sans"/>
              <a:ea typeface="Quattrocento Sans"/>
              <a:cs typeface="Quattrocento Sans"/>
              <a:sym typeface="Quattrocento Sans"/>
            </a:endParaRPr>
          </a:p>
        </p:txBody>
      </p:sp>
      <p:sp>
        <p:nvSpPr>
          <p:cNvPr id="672" name="Google Shape;672;g114ea7bb3ce_0_74"/>
          <p:cNvSpPr txBox="1"/>
          <p:nvPr/>
        </p:nvSpPr>
        <p:spPr>
          <a:xfrm>
            <a:off x="538875" y="762150"/>
            <a:ext cx="11467200" cy="1508400"/>
          </a:xfrm>
          <a:prstGeom prst="rect">
            <a:avLst/>
          </a:prstGeom>
          <a:noFill/>
          <a:ln>
            <a:noFill/>
          </a:ln>
        </p:spPr>
        <p:txBody>
          <a:bodyPr spcFirstLastPara="1" wrap="square" lIns="91425" tIns="91425" rIns="91425" bIns="91425" anchor="t" anchorCtr="0">
            <a:spAutoFit/>
          </a:bodyPr>
          <a:lstStyle/>
          <a:p>
            <a:pPr marL="342900" lvl="0" indent="-41910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Những lỗi và hỏng hóc điển hình trong kiểm thử khói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anim calcmode="lin" valueType="num">
                                      <p:cBhvr additive="base">
                                        <p:cTn id="7" dur="1000"/>
                                        <p:tgtEl>
                                          <p:spTgt spid="6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71">
                                            <p:txEl>
                                              <p:pRg st="1" end="1"/>
                                            </p:txEl>
                                          </p:spTgt>
                                        </p:tgtEl>
                                        <p:attrNameLst>
                                          <p:attrName>style.visibility</p:attrName>
                                        </p:attrNameLst>
                                      </p:cBhvr>
                                      <p:to>
                                        <p:strVal val="visible"/>
                                      </p:to>
                                    </p:set>
                                    <p:anim calcmode="lin" valueType="num">
                                      <p:cBhvr additive="base">
                                        <p:cTn id="12" dur="1000"/>
                                        <p:tgtEl>
                                          <p:spTgt spid="6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71">
                                            <p:txEl>
                                              <p:pRg st="2" end="2"/>
                                            </p:txEl>
                                          </p:spTgt>
                                        </p:tgtEl>
                                        <p:attrNameLst>
                                          <p:attrName>style.visibility</p:attrName>
                                        </p:attrNameLst>
                                      </p:cBhvr>
                                      <p:to>
                                        <p:strVal val="visible"/>
                                      </p:to>
                                    </p:set>
                                    <p:anim calcmode="lin" valueType="num">
                                      <p:cBhvr additive="base">
                                        <p:cTn id="17" dur="1000"/>
                                        <p:tgtEl>
                                          <p:spTgt spid="6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114ea7bb3ce_0_155"/>
          <p:cNvSpPr/>
          <p:nvPr/>
        </p:nvSpPr>
        <p:spPr>
          <a:xfrm>
            <a:off x="3471675" y="3049625"/>
            <a:ext cx="89001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hồi quy</a:t>
            </a:r>
            <a:endParaRPr sz="5400" b="1" i="0" u="none" strike="noStrike" cap="small">
              <a:solidFill>
                <a:srgbClr val="FFA15D"/>
              </a:solidFill>
              <a:latin typeface="Calibri"/>
              <a:ea typeface="Calibri"/>
              <a:cs typeface="Calibri"/>
              <a:sym typeface="Calibri"/>
            </a:endParaRPr>
          </a:p>
        </p:txBody>
      </p:sp>
      <p:cxnSp>
        <p:nvCxnSpPr>
          <p:cNvPr id="678" name="Google Shape;678;g114ea7bb3ce_0_15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679" name="Google Shape;679;g114ea7bb3ce_0_155"/>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g114ea7bb3ce_0_173"/>
          <p:cNvPicPr preferRelativeResize="0"/>
          <p:nvPr/>
        </p:nvPicPr>
        <p:blipFill>
          <a:blip r:embed="rId3">
            <a:alphaModFix/>
          </a:blip>
          <a:stretch>
            <a:fillRect/>
          </a:stretch>
        </p:blipFill>
        <p:spPr>
          <a:xfrm>
            <a:off x="0" y="1291900"/>
            <a:ext cx="11891276" cy="3574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g114ea7bb3ce_0_1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690" name="Google Shape;690;g114ea7bb3ce_0_178"/>
          <p:cNvSpPr txBox="1"/>
          <p:nvPr/>
        </p:nvSpPr>
        <p:spPr>
          <a:xfrm>
            <a:off x="484975" y="1396775"/>
            <a:ext cx="11359500" cy="5291100"/>
          </a:xfrm>
          <a:prstGeom prst="rect">
            <a:avLst/>
          </a:prstGeom>
          <a:noFill/>
          <a:ln>
            <a:noFill/>
          </a:ln>
        </p:spPr>
        <p:txBody>
          <a:bodyPr spcFirstLastPara="1" wrap="square" lIns="91425" tIns="45700" rIns="91425" bIns="45700" anchor="t" anchorCtr="0">
            <a:noAutofit/>
          </a:bodyPr>
          <a:lstStyle/>
          <a:p>
            <a:pPr marL="742950" lvl="1" indent="-349250" algn="l" rtl="0">
              <a:spcBef>
                <a:spcPts val="28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xác nhận rằng một tính năng mới được thêm không ảnh hưởng xấu đến các tính năng hiện có.</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là kiểm thử lại các trường hợp đã được thực hiện để đảm bảo các chức năng hiện có hoạt động tốt.</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Kiểm thử hồi quy đảm bảo rằng những thay đổi source code sẽ không ảnh hưởng tới các chức năng hiện có, đảm bảo rằng code cũ vẫn hoạt động sau khi thực hiện thay đổi source code.</a:t>
            </a:r>
            <a:endParaRPr sz="3400">
              <a:latin typeface="Quattrocento Sans"/>
              <a:ea typeface="Quattrocento Sans"/>
              <a:cs typeface="Quattrocento Sans"/>
              <a:sym typeface="Quattrocento Sans"/>
            </a:endParaRPr>
          </a:p>
        </p:txBody>
      </p:sp>
      <p:sp>
        <p:nvSpPr>
          <p:cNvPr id="691" name="Google Shape;691;g114ea7bb3ce_0_178"/>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Regression Testing - Kiểm thử 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0">
                                            <p:txEl>
                                              <p:pRg st="0" end="0"/>
                                            </p:txEl>
                                          </p:spTgt>
                                        </p:tgtEl>
                                        <p:attrNameLst>
                                          <p:attrName>style.visibility</p:attrName>
                                        </p:attrNameLst>
                                      </p:cBhvr>
                                      <p:to>
                                        <p:strVal val="visible"/>
                                      </p:to>
                                    </p:set>
                                    <p:anim calcmode="lin" valueType="num">
                                      <p:cBhvr additive="base">
                                        <p:cTn id="7" dur="1000"/>
                                        <p:tgtEl>
                                          <p:spTgt spid="6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0">
                                            <p:txEl>
                                              <p:pRg st="1" end="1"/>
                                            </p:txEl>
                                          </p:spTgt>
                                        </p:tgtEl>
                                        <p:attrNameLst>
                                          <p:attrName>style.visibility</p:attrName>
                                        </p:attrNameLst>
                                      </p:cBhvr>
                                      <p:to>
                                        <p:strVal val="visible"/>
                                      </p:to>
                                    </p:set>
                                    <p:anim calcmode="lin" valueType="num">
                                      <p:cBhvr additive="base">
                                        <p:cTn id="12" dur="1000"/>
                                        <p:tgtEl>
                                          <p:spTgt spid="6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90">
                                            <p:txEl>
                                              <p:pRg st="2" end="2"/>
                                            </p:txEl>
                                          </p:spTgt>
                                        </p:tgtEl>
                                        <p:attrNameLst>
                                          <p:attrName>style.visibility</p:attrName>
                                        </p:attrNameLst>
                                      </p:cBhvr>
                                      <p:to>
                                        <p:strVal val="visible"/>
                                      </p:to>
                                    </p:set>
                                    <p:anim calcmode="lin" valueType="num">
                                      <p:cBhvr additive="base">
                                        <p:cTn id="17" dur="1000"/>
                                        <p:tgtEl>
                                          <p:spTgt spid="69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11581faaf7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regression testing</a:t>
            </a:r>
            <a:endParaRPr dirty="0"/>
          </a:p>
        </p:txBody>
      </p:sp>
      <p:sp>
        <p:nvSpPr>
          <p:cNvPr id="697" name="Google Shape;697;g11581faaf7a_0_0"/>
          <p:cNvSpPr txBox="1"/>
          <p:nvPr/>
        </p:nvSpPr>
        <p:spPr>
          <a:xfrm>
            <a:off x="604775" y="1501300"/>
            <a:ext cx="11359500" cy="529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Retest All:  Kiểm tra lại tất cả</a:t>
            </a:r>
            <a:endParaRPr sz="3600">
              <a:solidFill>
                <a:srgbClr val="1B1B1B"/>
              </a:solidFill>
              <a:highlight>
                <a:srgbClr val="FFFFFF"/>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Regression Test Selection: Lựa chọn kiểm tra hồi quy</a:t>
            </a:r>
            <a:endParaRPr sz="3600">
              <a:solidFill>
                <a:srgbClr val="1B1B1B"/>
              </a:solidFill>
              <a:highlight>
                <a:srgbClr val="FFFFFF"/>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Prioritization of Test Cases: Ưu tiên cho trường hợp thử nghiệm.</a:t>
            </a:r>
            <a:endParaRPr sz="3600">
              <a:solidFill>
                <a:srgbClr val="1B1B1B"/>
              </a:solidFill>
              <a:highlight>
                <a:srgbClr val="FFFFFF"/>
              </a:highlight>
              <a:latin typeface="Quattrocento Sans"/>
              <a:ea typeface="Quattrocento Sans"/>
              <a:cs typeface="Quattrocento Sans"/>
              <a:sym typeface="Quattrocento Sans"/>
            </a:endParaRPr>
          </a:p>
        </p:txBody>
      </p:sp>
      <p:sp>
        <p:nvSpPr>
          <p:cNvPr id="698" name="Google Shape;698;g11581faaf7a_0_0"/>
          <p:cNvSpPr txBox="1"/>
          <p:nvPr/>
        </p:nvSpPr>
        <p:spPr>
          <a:xfrm>
            <a:off x="68207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Phương pháp Kiểm thử hồi quy</a:t>
            </a:r>
            <a:endParaRPr sz="4000" dirty="0">
              <a:solidFill>
                <a:schemeClr val="dk1"/>
              </a:solidFill>
              <a:latin typeface="Quattrocento Sans"/>
              <a:ea typeface="Quattrocento Sans"/>
              <a:cs typeface="Quattrocento Sans"/>
              <a:sym typeface="Quattrocento Sans"/>
            </a:endParaRPr>
          </a:p>
        </p:txBody>
      </p:sp>
      <p:pic>
        <p:nvPicPr>
          <p:cNvPr id="699" name="Google Shape;699;g11581faaf7a_0_0"/>
          <p:cNvPicPr preferRelativeResize="0"/>
          <p:nvPr/>
        </p:nvPicPr>
        <p:blipFill>
          <a:blip r:embed="rId3">
            <a:alphaModFix/>
          </a:blip>
          <a:stretch>
            <a:fillRect/>
          </a:stretch>
        </p:blipFill>
        <p:spPr>
          <a:xfrm>
            <a:off x="7458300" y="3563801"/>
            <a:ext cx="4407375" cy="3142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7">
                                            <p:txEl>
                                              <p:pRg st="0" end="0"/>
                                            </p:txEl>
                                          </p:spTgt>
                                        </p:tgtEl>
                                        <p:attrNameLst>
                                          <p:attrName>style.visibility</p:attrName>
                                        </p:attrNameLst>
                                      </p:cBhvr>
                                      <p:to>
                                        <p:strVal val="visible"/>
                                      </p:to>
                                    </p:set>
                                    <p:anim calcmode="lin" valueType="num">
                                      <p:cBhvr additive="base">
                                        <p:cTn id="7" dur="1000"/>
                                        <p:tgtEl>
                                          <p:spTgt spid="69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7">
                                            <p:txEl>
                                              <p:pRg st="1" end="1"/>
                                            </p:txEl>
                                          </p:spTgt>
                                        </p:tgtEl>
                                        <p:attrNameLst>
                                          <p:attrName>style.visibility</p:attrName>
                                        </p:attrNameLst>
                                      </p:cBhvr>
                                      <p:to>
                                        <p:strVal val="visible"/>
                                      </p:to>
                                    </p:set>
                                    <p:anim calcmode="lin" valueType="num">
                                      <p:cBhvr additive="base">
                                        <p:cTn id="12" dur="1000"/>
                                        <p:tgtEl>
                                          <p:spTgt spid="69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97">
                                            <p:txEl>
                                              <p:pRg st="2" end="2"/>
                                            </p:txEl>
                                          </p:spTgt>
                                        </p:tgtEl>
                                        <p:attrNameLst>
                                          <p:attrName>style.visibility</p:attrName>
                                        </p:attrNameLst>
                                      </p:cBhvr>
                                      <p:to>
                                        <p:strVal val="visible"/>
                                      </p:to>
                                    </p:set>
                                    <p:anim calcmode="lin" valueType="num">
                                      <p:cBhvr additive="base">
                                        <p:cTn id="17" dur="1000"/>
                                        <p:tgtEl>
                                          <p:spTgt spid="69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114ea7bb3ce_0_2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05" name="Google Shape;705;g114ea7bb3ce_0_20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06" name="Google Shape;706;g114ea7bb3ce_0_202"/>
          <p:cNvSpPr txBox="1"/>
          <p:nvPr/>
        </p:nvSpPr>
        <p:spPr>
          <a:xfrm>
            <a:off x="817275" y="1737550"/>
            <a:ext cx="11222100" cy="535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700"/>
              </a:spcBef>
              <a:spcAft>
                <a:spcPts val="0"/>
              </a:spcAft>
              <a:buNone/>
            </a:pPr>
            <a:r>
              <a:rPr lang="en-US" sz="3550">
                <a:solidFill>
                  <a:srgbClr val="1B1B1B"/>
                </a:solidFill>
                <a:latin typeface="Quattrocento Sans"/>
                <a:ea typeface="Quattrocento Sans"/>
                <a:cs typeface="Quattrocento Sans"/>
                <a:sym typeface="Quattrocento Sans"/>
              </a:rPr>
              <a:t>Ví dụ 1: Khi chức năng phần mềm được thay đổi</a:t>
            </a:r>
            <a:endParaRPr sz="3550">
              <a:solidFill>
                <a:srgbClr val="1B1B1B"/>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US" sz="3400">
                <a:latin typeface="Quattrocento Sans"/>
                <a:ea typeface="Quattrocento Sans"/>
                <a:cs typeface="Quattrocento Sans"/>
                <a:sym typeface="Quattrocento Sans"/>
              </a:rPr>
              <a:t>Giả sử có một ứng dụng quản lý sinh viên, phần mềm này có chức năng thêm, sửa, xóa sinh viên và tất cả các tính năng này đang hoạt động bình thường. Tuy nhiên khách hàng muốn thay đổi nút xóa thành toggle để enable hoặc disable sinh viên. Việc thay đổi tính năng này phải được kiểm thử để đảm bảo rằng tính năng được thay đổi hoạt động bình thường và tất cả các tính năng cũ cũng được hoạt động bình thường. Quá trình này được gọi là kiểm thử hồi quy</a:t>
            </a:r>
            <a:endParaRPr sz="3400">
              <a:solidFill>
                <a:srgbClr val="1B1B1B"/>
              </a:solidFill>
              <a:latin typeface="Quattrocento Sans"/>
              <a:ea typeface="Quattrocento Sans"/>
              <a:cs typeface="Quattrocento Sans"/>
              <a:sym typeface="Quattrocento Sans"/>
            </a:endParaRPr>
          </a:p>
          <a:p>
            <a:pPr marL="0" lvl="0" indent="0" algn="l" rtl="0">
              <a:spcBef>
                <a:spcPts val="0"/>
              </a:spcBef>
              <a:spcAft>
                <a:spcPts val="0"/>
              </a:spcAft>
              <a:buNone/>
            </a:pPr>
            <a:endParaRPr sz="2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114ea7bb3ce_0_20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12" name="Google Shape;712;g114ea7bb3ce_0_20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13" name="Google Shape;713;g114ea7bb3ce_0_209"/>
          <p:cNvSpPr txBox="1"/>
          <p:nvPr/>
        </p:nvSpPr>
        <p:spPr>
          <a:xfrm>
            <a:off x="817275" y="1527950"/>
            <a:ext cx="11061300" cy="601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Quattrocento Sans"/>
                <a:ea typeface="Quattrocento Sans"/>
                <a:cs typeface="Quattrocento Sans"/>
                <a:sym typeface="Quattrocento Sans"/>
              </a:rPr>
              <a:t>Ví dụ 2: Khi thêm 1 tính năng mới vào ứng dụng</a:t>
            </a:r>
            <a:endParaRPr sz="3600">
              <a:latin typeface="Quattrocento Sans"/>
              <a:ea typeface="Quattrocento Sans"/>
              <a:cs typeface="Quattrocento Sans"/>
              <a:sym typeface="Quattrocento Sans"/>
            </a:endParaRPr>
          </a:p>
          <a:p>
            <a:pPr marL="914400" lvl="0" indent="-457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Phần mềm ứng dụng luôn luôn được cải tiến thêm các tính năng mới để đáp ứng nhu cầu của người dùng. Chính vì thế khi một chức năng mới được thêm vào phần mềm đã được phát triển chúng ta cũng cần thực hiện kiểm thử hồi quy trên toàn bộ ứng dụng để đảm bảo rằng việc thêm chức năng mới đó không làm ảnh hưởng đến các chức năng cũ đã được phát triển.</a:t>
            </a:r>
            <a:endParaRPr sz="3600">
              <a:solidFill>
                <a:srgbClr val="1B1B1B"/>
              </a:solidFill>
              <a:latin typeface="Quattrocento Sans"/>
              <a:ea typeface="Quattrocento Sans"/>
              <a:cs typeface="Quattrocento Sans"/>
              <a:sym typeface="Quattrocento Sans"/>
            </a:endParaRPr>
          </a:p>
          <a:p>
            <a:pPr marL="0" lvl="0" indent="0" algn="l" rtl="0">
              <a:lnSpc>
                <a:spcPct val="115000"/>
              </a:lnSpc>
              <a:spcBef>
                <a:spcPts val="700"/>
              </a:spcBef>
              <a:spcAft>
                <a:spcPts val="0"/>
              </a:spcAft>
              <a:buNone/>
            </a:pPr>
            <a:endParaRPr sz="2250">
              <a:solidFill>
                <a:srgbClr val="1B1B1B"/>
              </a:solidFill>
              <a:latin typeface="Quattrocento Sans"/>
              <a:ea typeface="Quattrocento Sans"/>
              <a:cs typeface="Quattrocento Sans"/>
              <a:sym typeface="Quattrocento Sans"/>
            </a:endParaRPr>
          </a:p>
          <a:p>
            <a:pPr marL="0" lvl="0" indent="0" algn="l" rtl="0">
              <a:spcBef>
                <a:spcPts val="0"/>
              </a:spcBef>
              <a:spcAft>
                <a:spcPts val="0"/>
              </a:spcAft>
              <a:buNone/>
            </a:pPr>
            <a:endParaRPr sz="2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g114ea7bb3ce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19" name="Google Shape;719;g114ea7bb3ce_0_21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 kiểm thử hồi quy</a:t>
            </a:r>
            <a:endParaRPr sz="4000">
              <a:solidFill>
                <a:schemeClr val="dk1"/>
              </a:solidFill>
              <a:latin typeface="Quattrocento Sans"/>
              <a:ea typeface="Quattrocento Sans"/>
              <a:cs typeface="Quattrocento Sans"/>
              <a:sym typeface="Quattrocento Sans"/>
            </a:endParaRPr>
          </a:p>
        </p:txBody>
      </p:sp>
      <p:sp>
        <p:nvSpPr>
          <p:cNvPr id="720" name="Google Shape;720;g114ea7bb3ce_0_216"/>
          <p:cNvSpPr txBox="1"/>
          <p:nvPr/>
        </p:nvSpPr>
        <p:spPr>
          <a:xfrm>
            <a:off x="726250" y="1737550"/>
            <a:ext cx="10965300" cy="620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latin typeface="Quattrocento Sans"/>
                <a:ea typeface="Quattrocento Sans"/>
                <a:cs typeface="Quattrocento Sans"/>
                <a:sym typeface="Quattrocento Sans"/>
              </a:rPr>
              <a:t>Ví dụ 3: Khi developer fix bug</a:t>
            </a:r>
            <a:endParaRPr sz="3600">
              <a:latin typeface="Quattrocento Sans"/>
              <a:ea typeface="Quattrocento Sans"/>
              <a:cs typeface="Quattrocento Sans"/>
              <a:sym typeface="Quattrocento Sans"/>
            </a:endParaRPr>
          </a:p>
          <a:p>
            <a:pPr marL="914400" lvl="0" indent="-4572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Trong quá trình fix bug có thể developer fix được bug của chức năng A nhưng chức năng B có liên quan đến chức năng A lại bị lỗi nào đó do quá trình sửa code gây ra. Chính vì vậy khi developer thực hiện fix bug chúng ta sẽ </a:t>
            </a:r>
            <a:r>
              <a:rPr lang="en-US" sz="3600" b="1">
                <a:latin typeface="Quattrocento Sans"/>
                <a:ea typeface="Quattrocento Sans"/>
                <a:cs typeface="Quattrocento Sans"/>
                <a:sym typeface="Quattrocento Sans"/>
              </a:rPr>
              <a:t>Retest </a:t>
            </a:r>
            <a:r>
              <a:rPr lang="en-US" sz="3600">
                <a:latin typeface="Quattrocento Sans"/>
                <a:ea typeface="Quattrocento Sans"/>
                <a:cs typeface="Quattrocento Sans"/>
                <a:sym typeface="Quattrocento Sans"/>
              </a:rPr>
              <a:t>lại chức năng A và thực hiện </a:t>
            </a:r>
            <a:r>
              <a:rPr lang="en-US" sz="3600" b="1">
                <a:latin typeface="Quattrocento Sans"/>
                <a:ea typeface="Quattrocento Sans"/>
                <a:cs typeface="Quattrocento Sans"/>
                <a:sym typeface="Quattrocento Sans"/>
              </a:rPr>
              <a:t>Regression test</a:t>
            </a:r>
            <a:r>
              <a:rPr lang="en-US" sz="3600">
                <a:latin typeface="Quattrocento Sans"/>
                <a:ea typeface="Quattrocento Sans"/>
                <a:cs typeface="Quattrocento Sans"/>
                <a:sym typeface="Quattrocento Sans"/>
              </a:rPr>
              <a:t> chức năng B để đảm bảo các chức năng của hệ thống vẫn hoạt động tốt.</a:t>
            </a:r>
            <a:endParaRPr sz="3600">
              <a:solidFill>
                <a:srgbClr val="1B1B1B"/>
              </a:solidFill>
              <a:latin typeface="Quattrocento Sans"/>
              <a:ea typeface="Quattrocento Sans"/>
              <a:cs typeface="Quattrocento Sans"/>
              <a:sym typeface="Quattrocento Sans"/>
            </a:endParaRPr>
          </a:p>
          <a:p>
            <a:pPr marL="0" lvl="0" indent="0" algn="l" rtl="0">
              <a:lnSpc>
                <a:spcPct val="115000"/>
              </a:lnSpc>
              <a:spcBef>
                <a:spcPts val="2000"/>
              </a:spcBef>
              <a:spcAft>
                <a:spcPts val="0"/>
              </a:spcAft>
              <a:buNone/>
            </a:pPr>
            <a:endParaRPr sz="2750">
              <a:solidFill>
                <a:srgbClr val="1B1B1B"/>
              </a:solidFill>
              <a:latin typeface="Quattrocento Sans"/>
              <a:ea typeface="Quattrocento Sans"/>
              <a:cs typeface="Quattrocento Sans"/>
              <a:sym typeface="Quattrocento Sans"/>
            </a:endParaRPr>
          </a:p>
          <a:p>
            <a:pPr marL="0" lvl="0" indent="0" algn="l" rtl="0">
              <a:lnSpc>
                <a:spcPct val="115000"/>
              </a:lnSpc>
              <a:spcBef>
                <a:spcPts val="700"/>
              </a:spcBef>
              <a:spcAft>
                <a:spcPts val="0"/>
              </a:spcAft>
              <a:buNone/>
            </a:pPr>
            <a:endParaRPr sz="2250">
              <a:solidFill>
                <a:srgbClr val="1B1B1B"/>
              </a:solidFill>
              <a:latin typeface="Quattrocento Sans"/>
              <a:ea typeface="Quattrocento Sans"/>
              <a:cs typeface="Quattrocento Sans"/>
              <a:sym typeface="Quattrocento Sans"/>
            </a:endParaRPr>
          </a:p>
          <a:p>
            <a:pPr marL="0" lvl="0" indent="0" algn="l" rtl="0">
              <a:spcBef>
                <a:spcPts val="0"/>
              </a:spcBef>
              <a:spcAft>
                <a:spcPts val="0"/>
              </a:spcAft>
              <a:buNone/>
            </a:pPr>
            <a:endParaRPr sz="2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114ea7bb3ce_0_1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26" name="Google Shape;726;g114ea7bb3ce_0_184"/>
          <p:cNvSpPr txBox="1"/>
          <p:nvPr/>
        </p:nvSpPr>
        <p:spPr>
          <a:xfrm>
            <a:off x="261175" y="1498025"/>
            <a:ext cx="11400000" cy="5360100"/>
          </a:xfrm>
          <a:prstGeom prst="rect">
            <a:avLst/>
          </a:prstGeom>
          <a:noFill/>
          <a:ln>
            <a:noFill/>
          </a:ln>
        </p:spPr>
        <p:txBody>
          <a:bodyPr spcFirstLastPara="1" wrap="square" lIns="91425" tIns="45700" rIns="91425" bIns="45700" anchor="t" anchorCtr="0">
            <a:noAutofit/>
          </a:bodyPr>
          <a:lstStyle/>
          <a:p>
            <a:pPr marL="1200150" lvl="1" indent="-387350" algn="l" rtl="0">
              <a:spcBef>
                <a:spcPts val="500"/>
              </a:spcBef>
              <a:spcAft>
                <a:spcPts val="0"/>
              </a:spcAft>
              <a:buClr>
                <a:srgbClr val="FF5A33"/>
              </a:buClr>
              <a:buSzPts val="4000"/>
              <a:buFont typeface="Quattrocento Sans"/>
              <a:buChar char="❖"/>
            </a:pPr>
            <a:r>
              <a:rPr lang="en-US" sz="4000">
                <a:solidFill>
                  <a:srgbClr val="414141"/>
                </a:solidFill>
                <a:latin typeface="Quattrocento Sans"/>
                <a:ea typeface="Quattrocento Sans"/>
                <a:cs typeface="Quattrocento Sans"/>
                <a:sym typeface="Quattrocento Sans"/>
              </a:rPr>
              <a:t>Tài liệu đặc tả</a:t>
            </a:r>
            <a:endParaRPr sz="4000">
              <a:solidFill>
                <a:srgbClr val="414141"/>
              </a:solidFill>
              <a:latin typeface="Quattrocento Sans"/>
              <a:ea typeface="Quattrocento Sans"/>
              <a:cs typeface="Quattrocento Sans"/>
              <a:sym typeface="Quattrocento Sans"/>
            </a:endParaRPr>
          </a:p>
          <a:p>
            <a:pPr marL="1200150" lvl="1" indent="-361950" algn="l" rtl="0">
              <a:spcBef>
                <a:spcPts val="0"/>
              </a:spcBef>
              <a:spcAft>
                <a:spcPts val="0"/>
              </a:spcAft>
              <a:buClr>
                <a:srgbClr val="FF5A33"/>
              </a:buClr>
              <a:buSzPts val="3600"/>
              <a:buFont typeface="Noto Sans Symbols"/>
              <a:buChar char="❖"/>
            </a:pPr>
            <a:r>
              <a:rPr lang="en-US" sz="4000">
                <a:solidFill>
                  <a:srgbClr val="414141"/>
                </a:solidFill>
                <a:latin typeface="Quattrocento Sans"/>
                <a:ea typeface="Quattrocento Sans"/>
                <a:cs typeface="Quattrocento Sans"/>
                <a:sym typeface="Quattrocento Sans"/>
              </a:rPr>
              <a:t>Testcase</a:t>
            </a:r>
            <a:endParaRPr sz="3900">
              <a:solidFill>
                <a:schemeClr val="dk1"/>
              </a:solidFill>
              <a:latin typeface="Quattrocento Sans"/>
              <a:ea typeface="Quattrocento Sans"/>
              <a:cs typeface="Quattrocento Sans"/>
              <a:sym typeface="Quattrocento Sans"/>
            </a:endParaRPr>
          </a:p>
          <a:p>
            <a:pPr marL="800100" lvl="0" indent="-412750" algn="l" rtl="0">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Đối tượng kiểm thử hồi quy</a:t>
            </a:r>
            <a:endParaRPr sz="3900">
              <a:solidFill>
                <a:srgbClr val="333333"/>
              </a:solidFill>
              <a:latin typeface="Quattrocento Sans"/>
              <a:ea typeface="Quattrocento Sans"/>
              <a:cs typeface="Quattrocento Sans"/>
              <a:sym typeface="Quattrocento Sans"/>
            </a:endParaRPr>
          </a:p>
          <a:p>
            <a:pPr marL="1200150" lvl="1" indent="-381000" algn="l" rtl="0">
              <a:spcBef>
                <a:spcPts val="0"/>
              </a:spcBef>
              <a:spcAft>
                <a:spcPts val="0"/>
              </a:spcAft>
              <a:buClr>
                <a:srgbClr val="FF5A33"/>
              </a:buClr>
              <a:buSzPts val="3900"/>
              <a:buFont typeface="Noto Sans Symbols"/>
              <a:buChar char="❖"/>
            </a:pPr>
            <a:r>
              <a:rPr lang="en-US" sz="3900">
                <a:solidFill>
                  <a:srgbClr val="333333"/>
                </a:solidFill>
                <a:latin typeface="Quattrocento Sans"/>
                <a:ea typeface="Quattrocento Sans"/>
                <a:cs typeface="Quattrocento Sans"/>
                <a:sym typeface="Quattrocento Sans"/>
              </a:rPr>
              <a:t>T</a:t>
            </a:r>
            <a:r>
              <a:rPr lang="en-US" sz="3900">
                <a:solidFill>
                  <a:srgbClr val="414141"/>
                </a:solidFill>
                <a:latin typeface="Quattrocento Sans"/>
                <a:ea typeface="Quattrocento Sans"/>
                <a:cs typeface="Quattrocento Sans"/>
                <a:sym typeface="Quattrocento Sans"/>
              </a:rPr>
              <a:t>hay đổi trong yêu cầu và source code được sửa đổi theo yêu cầu</a:t>
            </a:r>
            <a:endParaRPr sz="3900">
              <a:solidFill>
                <a:srgbClr val="414141"/>
              </a:solidFill>
              <a:latin typeface="Quattrocento Sans"/>
              <a:ea typeface="Quattrocento Sans"/>
              <a:cs typeface="Quattrocento Sans"/>
              <a:sym typeface="Quattrocento Sans"/>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Tính năng mới được thêm vào phần mềm</a:t>
            </a:r>
            <a:endParaRPr sz="3900">
              <a:solidFill>
                <a:srgbClr val="414141"/>
              </a:solidFill>
              <a:latin typeface="Quattrocento Sans"/>
              <a:ea typeface="Quattrocento Sans"/>
              <a:cs typeface="Quattrocento Sans"/>
              <a:sym typeface="Quattrocento Sans"/>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Sửa lỗi</a:t>
            </a:r>
            <a:endParaRPr sz="3900">
              <a:solidFill>
                <a:srgbClr val="414141"/>
              </a:solidFill>
              <a:latin typeface="Quattrocento Sans"/>
              <a:ea typeface="Quattrocento Sans"/>
              <a:cs typeface="Quattrocento Sans"/>
              <a:sym typeface="Quattrocento Sans"/>
            </a:endParaRPr>
          </a:p>
          <a:p>
            <a:pPr marL="1200150" lvl="1" indent="-381000" algn="l" rtl="0">
              <a:spcBef>
                <a:spcPts val="0"/>
              </a:spcBef>
              <a:spcAft>
                <a:spcPts val="0"/>
              </a:spcAft>
              <a:buClr>
                <a:srgbClr val="FF5A33"/>
              </a:buClr>
              <a:buSzPts val="3900"/>
              <a:buFont typeface="Noto Sans Symbols"/>
              <a:buChar char="❖"/>
            </a:pPr>
            <a:r>
              <a:rPr lang="en-US" sz="3900">
                <a:solidFill>
                  <a:srgbClr val="414141"/>
                </a:solidFill>
                <a:latin typeface="Quattrocento Sans"/>
                <a:ea typeface="Quattrocento Sans"/>
                <a:cs typeface="Quattrocento Sans"/>
                <a:sym typeface="Quattrocento Sans"/>
              </a:rPr>
              <a:t>Khắc phục sự cố hiệu suất</a:t>
            </a:r>
            <a:endParaRPr sz="3900">
              <a:solidFill>
                <a:srgbClr val="414141"/>
              </a:solidFill>
              <a:latin typeface="Quattrocento Sans"/>
              <a:ea typeface="Quattrocento Sans"/>
              <a:cs typeface="Quattrocento Sans"/>
              <a:sym typeface="Quattrocento Sans"/>
            </a:endParaRPr>
          </a:p>
        </p:txBody>
      </p:sp>
      <p:sp>
        <p:nvSpPr>
          <p:cNvPr id="727" name="Google Shape;727;g114ea7bb3ce_0_184"/>
          <p:cNvSpPr txBox="1"/>
          <p:nvPr/>
        </p:nvSpPr>
        <p:spPr>
          <a:xfrm>
            <a:off x="695825" y="70090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Cơ sở đầu vào để kiểm thử 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6">
                                            <p:txEl>
                                              <p:pRg st="0" end="0"/>
                                            </p:txEl>
                                          </p:spTgt>
                                        </p:tgtEl>
                                        <p:attrNameLst>
                                          <p:attrName>style.visibility</p:attrName>
                                        </p:attrNameLst>
                                      </p:cBhvr>
                                      <p:to>
                                        <p:strVal val="visible"/>
                                      </p:to>
                                    </p:set>
                                    <p:anim calcmode="lin" valueType="num">
                                      <p:cBhvr additive="base">
                                        <p:cTn id="7" dur="1000"/>
                                        <p:tgtEl>
                                          <p:spTgt spid="72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6">
                                            <p:txEl>
                                              <p:pRg st="1" end="1"/>
                                            </p:txEl>
                                          </p:spTgt>
                                        </p:tgtEl>
                                        <p:attrNameLst>
                                          <p:attrName>style.visibility</p:attrName>
                                        </p:attrNameLst>
                                      </p:cBhvr>
                                      <p:to>
                                        <p:strVal val="visible"/>
                                      </p:to>
                                    </p:set>
                                    <p:anim calcmode="lin" valueType="num">
                                      <p:cBhvr additive="base">
                                        <p:cTn id="12" dur="1000"/>
                                        <p:tgtEl>
                                          <p:spTgt spid="72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26">
                                            <p:txEl>
                                              <p:pRg st="2" end="2"/>
                                            </p:txEl>
                                          </p:spTgt>
                                        </p:tgtEl>
                                        <p:attrNameLst>
                                          <p:attrName>style.visibility</p:attrName>
                                        </p:attrNameLst>
                                      </p:cBhvr>
                                      <p:to>
                                        <p:strVal val="visible"/>
                                      </p:to>
                                    </p:set>
                                    <p:anim calcmode="lin" valueType="num">
                                      <p:cBhvr additive="base">
                                        <p:cTn id="17" dur="1000"/>
                                        <p:tgtEl>
                                          <p:spTgt spid="72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26">
                                            <p:txEl>
                                              <p:pRg st="3" end="3"/>
                                            </p:txEl>
                                          </p:spTgt>
                                        </p:tgtEl>
                                        <p:attrNameLst>
                                          <p:attrName>style.visibility</p:attrName>
                                        </p:attrNameLst>
                                      </p:cBhvr>
                                      <p:to>
                                        <p:strVal val="visible"/>
                                      </p:to>
                                    </p:set>
                                    <p:anim calcmode="lin" valueType="num">
                                      <p:cBhvr additive="base">
                                        <p:cTn id="22" dur="1000"/>
                                        <p:tgtEl>
                                          <p:spTgt spid="72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26">
                                            <p:txEl>
                                              <p:pRg st="4" end="4"/>
                                            </p:txEl>
                                          </p:spTgt>
                                        </p:tgtEl>
                                        <p:attrNameLst>
                                          <p:attrName>style.visibility</p:attrName>
                                        </p:attrNameLst>
                                      </p:cBhvr>
                                      <p:to>
                                        <p:strVal val="visible"/>
                                      </p:to>
                                    </p:set>
                                    <p:anim calcmode="lin" valueType="num">
                                      <p:cBhvr additive="base">
                                        <p:cTn id="27" dur="1000"/>
                                        <p:tgtEl>
                                          <p:spTgt spid="72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26">
                                            <p:txEl>
                                              <p:pRg st="5" end="5"/>
                                            </p:txEl>
                                          </p:spTgt>
                                        </p:tgtEl>
                                        <p:attrNameLst>
                                          <p:attrName>style.visibility</p:attrName>
                                        </p:attrNameLst>
                                      </p:cBhvr>
                                      <p:to>
                                        <p:strVal val="visible"/>
                                      </p:to>
                                    </p:set>
                                    <p:anim calcmode="lin" valueType="num">
                                      <p:cBhvr additive="base">
                                        <p:cTn id="32" dur="1000"/>
                                        <p:tgtEl>
                                          <p:spTgt spid="726">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26">
                                            <p:txEl>
                                              <p:pRg st="6" end="6"/>
                                            </p:txEl>
                                          </p:spTgt>
                                        </p:tgtEl>
                                        <p:attrNameLst>
                                          <p:attrName>style.visibility</p:attrName>
                                        </p:attrNameLst>
                                      </p:cBhvr>
                                      <p:to>
                                        <p:strVal val="visible"/>
                                      </p:to>
                                    </p:set>
                                    <p:anim calcmode="lin" valueType="num">
                                      <p:cBhvr additive="base">
                                        <p:cTn id="37" dur="1000"/>
                                        <p:tgtEl>
                                          <p:spTgt spid="726">
                                            <p:txEl>
                                              <p:pRg st="6" end="6"/>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15053b2453_0_26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component testing</a:t>
            </a:r>
            <a:endParaRPr/>
          </a:p>
        </p:txBody>
      </p:sp>
      <p:sp>
        <p:nvSpPr>
          <p:cNvPr id="166" name="Google Shape;166;g115053b2453_0_268"/>
          <p:cNvSpPr txBox="1"/>
          <p:nvPr/>
        </p:nvSpPr>
        <p:spPr>
          <a:xfrm>
            <a:off x="838350" y="1821275"/>
            <a:ext cx="11297400" cy="4968300"/>
          </a:xfrm>
          <a:prstGeom prst="rect">
            <a:avLst/>
          </a:prstGeom>
          <a:noFill/>
          <a:ln>
            <a:noFill/>
          </a:ln>
        </p:spPr>
        <p:txBody>
          <a:bodyPr spcFirstLastPara="1" wrap="square" lIns="91425" tIns="45700" rIns="91425" bIns="45700" anchor="t" anchorCtr="0">
            <a:noAutofit/>
          </a:bodyPr>
          <a:lstStyle/>
          <a:p>
            <a:pPr marL="0" lvl="0" indent="0" algn="l" rtl="0">
              <a:spcBef>
                <a:spcPts val="2400"/>
              </a:spcBef>
              <a:spcAft>
                <a:spcPts val="2400"/>
              </a:spcAft>
              <a:buNone/>
            </a:pPr>
            <a:r>
              <a:rPr lang="en-US" sz="3000">
                <a:solidFill>
                  <a:srgbClr val="333333"/>
                </a:solidFill>
                <a:highlight>
                  <a:srgbClr val="FFFFFF"/>
                </a:highlight>
              </a:rPr>
              <a:t>Tạo một class MathUtil ở </a:t>
            </a:r>
            <a:r>
              <a:rPr lang="en-US" sz="3000">
                <a:solidFill>
                  <a:srgbClr val="C7254E"/>
                </a:solidFill>
                <a:highlight>
                  <a:srgbClr val="F9F2F4"/>
                </a:highlight>
                <a:latin typeface="Courier New"/>
                <a:ea typeface="Courier New"/>
                <a:cs typeface="Courier New"/>
                <a:sym typeface="Courier New"/>
              </a:rPr>
              <a:t>..\src\main\java</a:t>
            </a:r>
            <a:endParaRPr sz="3000">
              <a:solidFill>
                <a:srgbClr val="262626"/>
              </a:solidFill>
              <a:latin typeface="Quattrocento Sans"/>
              <a:ea typeface="Quattrocento Sans"/>
              <a:cs typeface="Quattrocento Sans"/>
              <a:sym typeface="Quattrocento Sans"/>
            </a:endParaRPr>
          </a:p>
        </p:txBody>
      </p:sp>
      <p:sp>
        <p:nvSpPr>
          <p:cNvPr id="167" name="Google Shape;167;g115053b2453_0_26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Ví dụ Component Testing</a:t>
            </a:r>
            <a:endParaRPr sz="4000" dirty="0">
              <a:solidFill>
                <a:schemeClr val="dk1"/>
              </a:solidFill>
              <a:latin typeface="Quattrocento Sans"/>
              <a:ea typeface="Quattrocento Sans"/>
              <a:cs typeface="Quattrocento Sans"/>
              <a:sym typeface="Quattrocento Sans"/>
            </a:endParaRPr>
          </a:p>
        </p:txBody>
      </p:sp>
      <p:pic>
        <p:nvPicPr>
          <p:cNvPr id="168" name="Google Shape;168;g115053b2453_0_268"/>
          <p:cNvPicPr preferRelativeResize="0"/>
          <p:nvPr/>
        </p:nvPicPr>
        <p:blipFill>
          <a:blip r:embed="rId3">
            <a:alphaModFix/>
          </a:blip>
          <a:stretch>
            <a:fillRect/>
          </a:stretch>
        </p:blipFill>
        <p:spPr>
          <a:xfrm>
            <a:off x="1648888" y="2650050"/>
            <a:ext cx="8894226" cy="3084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114ea7bb3ce_0_19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33" name="Google Shape;733;g114ea7bb3ce_0_190"/>
          <p:cNvSpPr txBox="1"/>
          <p:nvPr/>
        </p:nvSpPr>
        <p:spPr>
          <a:xfrm>
            <a:off x="538875" y="1415650"/>
            <a:ext cx="11280900" cy="5282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14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thực hiện việc test</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Các lỗi sẽ được nhận diện trong giai đoạn đầu</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Cải thiện chất lượng của hệ thống</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rủi ro</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Tiến trình dễ dàng truy cập</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Tối ưu hiệu quả và thời gian của việc test</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Dễ dàng phát hiện các lỗi quan trọng và sửa chữa các lỗi</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Giảm thiểu các rủi ro phát sinh</a:t>
            </a:r>
            <a:endParaRPr sz="3400">
              <a:latin typeface="Quattrocento Sans"/>
              <a:ea typeface="Quattrocento Sans"/>
              <a:cs typeface="Quattrocento Sans"/>
              <a:sym typeface="Quattrocento Sans"/>
            </a:endParaRPr>
          </a:p>
        </p:txBody>
      </p:sp>
      <p:sp>
        <p:nvSpPr>
          <p:cNvPr id="734" name="Google Shape;734;g114ea7bb3ce_0_190"/>
          <p:cNvSpPr txBox="1"/>
          <p:nvPr/>
        </p:nvSpPr>
        <p:spPr>
          <a:xfrm>
            <a:off x="613350" y="6871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Mục đích kiểm thử hồi quy</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3">
                                            <p:txEl>
                                              <p:pRg st="0" end="0"/>
                                            </p:txEl>
                                          </p:spTgt>
                                        </p:tgtEl>
                                        <p:attrNameLst>
                                          <p:attrName>style.visibility</p:attrName>
                                        </p:attrNameLst>
                                      </p:cBhvr>
                                      <p:to>
                                        <p:strVal val="visible"/>
                                      </p:to>
                                    </p:set>
                                    <p:anim calcmode="lin" valueType="num">
                                      <p:cBhvr additive="base">
                                        <p:cTn id="7" dur="1000"/>
                                        <p:tgtEl>
                                          <p:spTgt spid="73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3">
                                            <p:txEl>
                                              <p:pRg st="1" end="1"/>
                                            </p:txEl>
                                          </p:spTgt>
                                        </p:tgtEl>
                                        <p:attrNameLst>
                                          <p:attrName>style.visibility</p:attrName>
                                        </p:attrNameLst>
                                      </p:cBhvr>
                                      <p:to>
                                        <p:strVal val="visible"/>
                                      </p:to>
                                    </p:set>
                                    <p:anim calcmode="lin" valueType="num">
                                      <p:cBhvr additive="base">
                                        <p:cTn id="12" dur="1000"/>
                                        <p:tgtEl>
                                          <p:spTgt spid="73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33">
                                            <p:txEl>
                                              <p:pRg st="2" end="2"/>
                                            </p:txEl>
                                          </p:spTgt>
                                        </p:tgtEl>
                                        <p:attrNameLst>
                                          <p:attrName>style.visibility</p:attrName>
                                        </p:attrNameLst>
                                      </p:cBhvr>
                                      <p:to>
                                        <p:strVal val="visible"/>
                                      </p:to>
                                    </p:set>
                                    <p:anim calcmode="lin" valueType="num">
                                      <p:cBhvr additive="base">
                                        <p:cTn id="17" dur="1000"/>
                                        <p:tgtEl>
                                          <p:spTgt spid="73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733">
                                            <p:txEl>
                                              <p:pRg st="3" end="3"/>
                                            </p:txEl>
                                          </p:spTgt>
                                        </p:tgtEl>
                                        <p:attrNameLst>
                                          <p:attrName>style.visibility</p:attrName>
                                        </p:attrNameLst>
                                      </p:cBhvr>
                                      <p:to>
                                        <p:strVal val="visible"/>
                                      </p:to>
                                    </p:set>
                                    <p:anim calcmode="lin" valueType="num">
                                      <p:cBhvr additive="base">
                                        <p:cTn id="22" dur="1000"/>
                                        <p:tgtEl>
                                          <p:spTgt spid="73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33">
                                            <p:txEl>
                                              <p:pRg st="4" end="4"/>
                                            </p:txEl>
                                          </p:spTgt>
                                        </p:tgtEl>
                                        <p:attrNameLst>
                                          <p:attrName>style.visibility</p:attrName>
                                        </p:attrNameLst>
                                      </p:cBhvr>
                                      <p:to>
                                        <p:strVal val="visible"/>
                                      </p:to>
                                    </p:set>
                                    <p:anim calcmode="lin" valueType="num">
                                      <p:cBhvr additive="base">
                                        <p:cTn id="27" dur="1000"/>
                                        <p:tgtEl>
                                          <p:spTgt spid="73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733">
                                            <p:txEl>
                                              <p:pRg st="5" end="5"/>
                                            </p:txEl>
                                          </p:spTgt>
                                        </p:tgtEl>
                                        <p:attrNameLst>
                                          <p:attrName>style.visibility</p:attrName>
                                        </p:attrNameLst>
                                      </p:cBhvr>
                                      <p:to>
                                        <p:strVal val="visible"/>
                                      </p:to>
                                    </p:set>
                                    <p:anim calcmode="lin" valueType="num">
                                      <p:cBhvr additive="base">
                                        <p:cTn id="32" dur="1000"/>
                                        <p:tgtEl>
                                          <p:spTgt spid="733">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33">
                                            <p:txEl>
                                              <p:pRg st="6" end="6"/>
                                            </p:txEl>
                                          </p:spTgt>
                                        </p:tgtEl>
                                        <p:attrNameLst>
                                          <p:attrName>style.visibility</p:attrName>
                                        </p:attrNameLst>
                                      </p:cBhvr>
                                      <p:to>
                                        <p:strVal val="visible"/>
                                      </p:to>
                                    </p:set>
                                    <p:anim calcmode="lin" valueType="num">
                                      <p:cBhvr additive="base">
                                        <p:cTn id="37" dur="1000"/>
                                        <p:tgtEl>
                                          <p:spTgt spid="733">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33">
                                            <p:txEl>
                                              <p:pRg st="7" end="7"/>
                                            </p:txEl>
                                          </p:spTgt>
                                        </p:tgtEl>
                                        <p:attrNameLst>
                                          <p:attrName>style.visibility</p:attrName>
                                        </p:attrNameLst>
                                      </p:cBhvr>
                                      <p:to>
                                        <p:strVal val="visible"/>
                                      </p:to>
                                    </p:set>
                                    <p:anim calcmode="lin" valueType="num">
                                      <p:cBhvr additive="base">
                                        <p:cTn id="42" dur="1000"/>
                                        <p:tgtEl>
                                          <p:spTgt spid="733">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114ea7bb3ce_0_1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40" name="Google Shape;740;g114ea7bb3ce_0_196"/>
          <p:cNvSpPr txBox="1"/>
          <p:nvPr/>
        </p:nvSpPr>
        <p:spPr>
          <a:xfrm>
            <a:off x="396200" y="1591825"/>
            <a:ext cx="11095200" cy="4177800"/>
          </a:xfrm>
          <a:prstGeom prst="rect">
            <a:avLst/>
          </a:prstGeom>
          <a:noFill/>
          <a:ln>
            <a:noFill/>
          </a:ln>
        </p:spPr>
        <p:txBody>
          <a:bodyPr spcFirstLastPara="1" wrap="square" lIns="91425" tIns="45700" rIns="91425" bIns="45700" anchor="t" anchorCtr="0">
            <a:noAutofit/>
          </a:bodyPr>
          <a:lstStyle/>
          <a:p>
            <a:pPr marL="742950" lvl="1" indent="-368300" algn="l" rtl="0">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Kiểm thử có thể vẫn còn lỗi do khi kiểm thử hồi quy liên tục được thực hiện, các bộ test cases trở nên khá lớn. Do hạn chế về thời gian và ngân sách, toàn bộ test cases kiểm thử hồi quy không thể được thực thi.</a:t>
            </a:r>
            <a:endParaRPr sz="3700">
              <a:solidFill>
                <a:srgbClr val="333333"/>
              </a:solidFill>
              <a:latin typeface="Quattrocento Sans"/>
              <a:ea typeface="Quattrocento Sans"/>
              <a:cs typeface="Quattrocento Sans"/>
              <a:sym typeface="Quattrocento Sans"/>
            </a:endParaRPr>
          </a:p>
          <a:p>
            <a:pPr marL="742950" lvl="1" indent="-368300" algn="l" rtl="0">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Tối thiểu hóa bộ test cases trong khi vẫn đạt được phạm vi kiểm thử tối đa vẫn là một thách thức</a:t>
            </a:r>
            <a:endParaRPr sz="3700">
              <a:solidFill>
                <a:srgbClr val="333333"/>
              </a:solidFill>
              <a:latin typeface="Quattrocento Sans"/>
              <a:ea typeface="Quattrocento Sans"/>
              <a:cs typeface="Quattrocento Sans"/>
              <a:sym typeface="Quattrocento Sans"/>
            </a:endParaRPr>
          </a:p>
        </p:txBody>
      </p:sp>
      <p:sp>
        <p:nvSpPr>
          <p:cNvPr id="741" name="Google Shape;741;g114ea7bb3ce_0_196"/>
          <p:cNvSpPr txBox="1"/>
          <p:nvPr/>
        </p:nvSpPr>
        <p:spPr>
          <a:xfrm>
            <a:off x="603925" y="762150"/>
            <a:ext cx="11646000" cy="754200"/>
          </a:xfrm>
          <a:prstGeom prst="rect">
            <a:avLst/>
          </a:prstGeom>
          <a:noFill/>
          <a:ln>
            <a:noFill/>
          </a:ln>
        </p:spPr>
        <p:txBody>
          <a:bodyPr spcFirstLastPara="1" wrap="square" lIns="91425" tIns="91425" rIns="91425" bIns="91425" anchor="t" anchorCtr="0">
            <a:spAutoFit/>
          </a:bodyPr>
          <a:lstStyle/>
          <a:p>
            <a:pPr marL="342900" lvl="0" indent="-4000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Những lỗi và hỏng hóc điển hình trong kiểm thử hồi quy</a:t>
            </a:r>
            <a:endParaRPr sz="37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0">
                                            <p:txEl>
                                              <p:pRg st="0" end="0"/>
                                            </p:txEl>
                                          </p:spTgt>
                                        </p:tgtEl>
                                        <p:attrNameLst>
                                          <p:attrName>style.visibility</p:attrName>
                                        </p:attrNameLst>
                                      </p:cBhvr>
                                      <p:to>
                                        <p:strVal val="visible"/>
                                      </p:to>
                                    </p:set>
                                    <p:anim calcmode="lin" valueType="num">
                                      <p:cBhvr additive="base">
                                        <p:cTn id="7" dur="1000"/>
                                        <p:tgtEl>
                                          <p:spTgt spid="7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0">
                                            <p:txEl>
                                              <p:pRg st="1" end="1"/>
                                            </p:txEl>
                                          </p:spTgt>
                                        </p:tgtEl>
                                        <p:attrNameLst>
                                          <p:attrName>style.visibility</p:attrName>
                                        </p:attrNameLst>
                                      </p:cBhvr>
                                      <p:to>
                                        <p:strVal val="visible"/>
                                      </p:to>
                                    </p:set>
                                    <p:anim calcmode="lin" valueType="num">
                                      <p:cBhvr additive="base">
                                        <p:cTn id="12" dur="1000"/>
                                        <p:tgtEl>
                                          <p:spTgt spid="74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11d54056e8f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regression testing</a:t>
            </a:r>
            <a:endParaRPr/>
          </a:p>
        </p:txBody>
      </p:sp>
      <p:sp>
        <p:nvSpPr>
          <p:cNvPr id="747" name="Google Shape;747;g11d54056e8f_0_13"/>
          <p:cNvSpPr txBox="1"/>
          <p:nvPr/>
        </p:nvSpPr>
        <p:spPr>
          <a:xfrm>
            <a:off x="396200" y="856025"/>
            <a:ext cx="11095200" cy="4177800"/>
          </a:xfrm>
          <a:prstGeom prst="rect">
            <a:avLst/>
          </a:prstGeom>
          <a:noFill/>
          <a:ln>
            <a:noFill/>
          </a:ln>
        </p:spPr>
        <p:txBody>
          <a:bodyPr spcFirstLastPara="1" wrap="square" lIns="91425" tIns="45700" rIns="91425" bIns="45700" anchor="t" anchorCtr="0">
            <a:noAutofit/>
          </a:bodyPr>
          <a:lstStyle/>
          <a:p>
            <a:pPr marL="742950" lvl="1" indent="-368300" algn="l" rtl="0">
              <a:spcBef>
                <a:spcPts val="5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Mỗi lần sửa đổi hoặc mỗi lần cập nhật bản build hoặc sau một loạt các lỗi được sửa là một thách thức.</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7">
                                            <p:txEl>
                                              <p:pRg st="0" end="0"/>
                                            </p:txEl>
                                          </p:spTgt>
                                        </p:tgtEl>
                                        <p:attrNameLst>
                                          <p:attrName>style.visibility</p:attrName>
                                        </p:attrNameLst>
                                      </p:cBhvr>
                                      <p:to>
                                        <p:strVal val="visible"/>
                                      </p:to>
                                    </p:set>
                                    <p:anim calcmode="lin" valueType="num">
                                      <p:cBhvr additive="base">
                                        <p:cTn id="7" dur="1000"/>
                                        <p:tgtEl>
                                          <p:spTgt spid="74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1092294d3ad_0_4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753" name="Google Shape;753;g1092294d3ad_0_40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754" name="Google Shape;754;g1092294d3ad_0_40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5" name="Google Shape;755;g1092294d3ad_0_40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g1092294d3ad_0_402"/>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Acceptance Testing - Kiểm thử chấp nhận</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Smoke Testing - Kiểm thử khói</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Sanity Testing - Kiểm thử độ tỉnh táo</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Regression Testing - Kiểm thử hồi quy</a:t>
            </a:r>
            <a:endParaRPr sz="2200" b="1">
              <a:solidFill>
                <a:srgbClr val="333333"/>
              </a:solidFill>
              <a:latin typeface="Quattrocento Sans"/>
              <a:ea typeface="Quattrocento Sans"/>
              <a:cs typeface="Quattrocento Sans"/>
              <a:sym typeface="Quattrocento Sans"/>
            </a:endParaRPr>
          </a:p>
        </p:txBody>
      </p:sp>
      <p:sp>
        <p:nvSpPr>
          <p:cNvPr id="757" name="Google Shape;757;g1092294d3ad_0_40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758" name="Google Shape;758;g1092294d3ad_0_402"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115053b2453_0_7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764" name="Google Shape;764;g115053b2453_0_714"/>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765" name="Google Shape;765;g115053b2453_0_714"/>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6" name="Google Shape;766;g115053b2453_0_714"/>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g115053b2453_0_714"/>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Static Testing - Kiểm thử tĩnh</a:t>
            </a:r>
            <a:endParaRPr sz="2800">
              <a:solidFill>
                <a:srgbClr val="1B1B1B"/>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1B1B1B"/>
              </a:buClr>
              <a:buSzPts val="3000"/>
              <a:buFont typeface="Quattrocento Sans"/>
              <a:buChar char="•"/>
            </a:pPr>
            <a:r>
              <a:rPr lang="en-US" sz="2800">
                <a:solidFill>
                  <a:srgbClr val="1B1B1B"/>
                </a:solidFill>
                <a:latin typeface="Quattrocento Sans"/>
                <a:ea typeface="Quattrocento Sans"/>
                <a:cs typeface="Quattrocento Sans"/>
                <a:sym typeface="Quattrocento Sans"/>
              </a:rPr>
              <a:t>BlackBox Testing - Kiểm thử hộp đen</a:t>
            </a:r>
            <a:endParaRPr sz="2200">
              <a:solidFill>
                <a:srgbClr val="1B1B1B"/>
              </a:solidFill>
              <a:latin typeface="Quattrocento Sans"/>
              <a:ea typeface="Quattrocento Sans"/>
              <a:cs typeface="Quattrocento Sans"/>
              <a:sym typeface="Quattrocento Sans"/>
            </a:endParaRPr>
          </a:p>
        </p:txBody>
      </p:sp>
      <p:sp>
        <p:nvSpPr>
          <p:cNvPr id="768" name="Google Shape;768;g115053b2453_0_714"/>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769" name="Google Shape;769;g115053b2453_0_714"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5387</Words>
  <Application>Microsoft Office PowerPoint</Application>
  <PresentationFormat>Widescreen</PresentationFormat>
  <Paragraphs>382</Paragraphs>
  <Slides>95</Slides>
  <Notes>95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Roboto</vt:lpstr>
      <vt:lpstr>Quattrocento Sans</vt:lpstr>
      <vt:lpstr>Arial</vt:lpstr>
      <vt:lpstr>Noto Sans Symbols</vt:lpstr>
      <vt:lpstr>Courier New</vt:lpstr>
      <vt:lpstr>Calibri</vt:lpstr>
      <vt:lpstr>Custom Design</vt:lpstr>
      <vt:lpstr>Kiểm thử cơ bản (P1)</vt:lpstr>
      <vt:lpstr>Nội dung</vt:lpstr>
      <vt:lpstr>PowerPoint Presentation</vt:lpstr>
      <vt:lpstr>PowerPoint Presentation</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component testing</vt:lpstr>
      <vt:lpstr>PowerPoint Presentation</vt:lpstr>
      <vt:lpstr>PowerPoint Presentation</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integration testing</vt:lpstr>
      <vt:lpstr>component testing</vt:lpstr>
      <vt:lpstr>component testing</vt:lpstr>
      <vt:lpstr>component testing</vt:lpstr>
      <vt:lpstr>component testing</vt:lpstr>
      <vt:lpstr>component testing</vt:lpstr>
      <vt:lpstr>PowerPoint Presentation</vt:lpstr>
      <vt:lpstr>PowerPoint Presentation</vt:lpstr>
      <vt:lpstr>system testing</vt:lpstr>
      <vt:lpstr>system testing</vt:lpstr>
      <vt:lpstr>system testing</vt:lpstr>
      <vt:lpstr>system testing</vt:lpstr>
      <vt:lpstr>system testing</vt:lpstr>
      <vt:lpstr>system testing</vt:lpstr>
      <vt:lpstr>system testing</vt:lpstr>
      <vt:lpstr>system testing</vt:lpstr>
      <vt:lpstr>Tóm tắt bài học</vt:lpstr>
      <vt:lpstr>Nội dung bài học tiếp theo</vt:lpstr>
      <vt:lpstr>PowerPoint Presentation</vt:lpstr>
      <vt:lpstr>Kiểm thử cơ bản (P2)</vt:lpstr>
      <vt:lpstr>Nội dung</vt:lpstr>
      <vt:lpstr>PowerPoint Presentation</vt:lpstr>
      <vt:lpstr>PowerPoint Presentation</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acceptance testing</vt:lpstr>
      <vt:lpstr>PowerPoint Presentation</vt:lpstr>
      <vt:lpstr>PowerPoint Presentation</vt:lpstr>
      <vt:lpstr>sanity testing</vt:lpstr>
      <vt:lpstr>sanity testing</vt:lpstr>
      <vt:lpstr>sanity testing</vt:lpstr>
      <vt:lpstr>sanity testing</vt:lpstr>
      <vt:lpstr>sanity testing</vt:lpstr>
      <vt:lpstr>sanity testing</vt:lpstr>
      <vt:lpstr>sanity testing</vt:lpstr>
      <vt:lpstr>PowerPoint Presentation</vt:lpstr>
      <vt:lpstr>PowerPoint Presentation</vt:lpstr>
      <vt:lpstr>smoke testing</vt:lpstr>
      <vt:lpstr>smoke testing</vt:lpstr>
      <vt:lpstr>smoke testing</vt:lpstr>
      <vt:lpstr>smoke testing</vt:lpstr>
      <vt:lpstr>smoke testing</vt:lpstr>
      <vt:lpstr>smoke testing</vt:lpstr>
      <vt:lpstr>PowerPoint Presentation</vt:lpstr>
      <vt:lpstr>PowerPoint Presentation</vt:lpstr>
      <vt:lpstr>regression testing</vt:lpstr>
      <vt:lpstr>regression testing</vt:lpstr>
      <vt:lpstr>regression testing</vt:lpstr>
      <vt:lpstr>regression testing</vt:lpstr>
      <vt:lpstr>regression testing</vt:lpstr>
      <vt:lpstr>regression testing</vt:lpstr>
      <vt:lpstr>regression testing</vt:lpstr>
      <vt:lpstr>regression testing</vt:lpstr>
      <vt:lpstr>regression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 (P1)</dc:title>
  <dc:creator>Hans</dc:creator>
  <cp:lastModifiedBy>phan vietthe</cp:lastModifiedBy>
  <cp:revision>3</cp:revision>
  <dcterms:created xsi:type="dcterms:W3CDTF">2013-04-23T08:05:33Z</dcterms:created>
  <dcterms:modified xsi:type="dcterms:W3CDTF">2023-03-15T06:15:02Z</dcterms:modified>
</cp:coreProperties>
</file>